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  <p:sldMasterId id="2147483675" r:id="rId4"/>
  </p:sldMasterIdLst>
  <p:notesMasterIdLst>
    <p:notesMasterId r:id="rId24"/>
  </p:notesMasterIdLst>
  <p:handoutMasterIdLst>
    <p:handoutMasterId r:id="rId37"/>
  </p:handoutMasterIdLst>
  <p:sldIdLst>
    <p:sldId id="312" r:id="rId5"/>
    <p:sldId id="311" r:id="rId6"/>
    <p:sldId id="287" r:id="rId7"/>
    <p:sldId id="288" r:id="rId8"/>
    <p:sldId id="612" r:id="rId9"/>
    <p:sldId id="613" r:id="rId10"/>
    <p:sldId id="614" r:id="rId11"/>
    <p:sldId id="615" r:id="rId12"/>
    <p:sldId id="616" r:id="rId13"/>
    <p:sldId id="617" r:id="rId14"/>
    <p:sldId id="618" r:id="rId15"/>
    <p:sldId id="619" r:id="rId16"/>
    <p:sldId id="629" r:id="rId17"/>
    <p:sldId id="620" r:id="rId18"/>
    <p:sldId id="611" r:id="rId19"/>
    <p:sldId id="560" r:id="rId20"/>
    <p:sldId id="630" r:id="rId21"/>
    <p:sldId id="621" r:id="rId22"/>
    <p:sldId id="602" r:id="rId23"/>
    <p:sldId id="631" r:id="rId25"/>
    <p:sldId id="603" r:id="rId26"/>
    <p:sldId id="622" r:id="rId27"/>
    <p:sldId id="626" r:id="rId28"/>
    <p:sldId id="627" r:id="rId29"/>
    <p:sldId id="623" r:id="rId30"/>
    <p:sldId id="624" r:id="rId31"/>
    <p:sldId id="625" r:id="rId32"/>
    <p:sldId id="608" r:id="rId33"/>
    <p:sldId id="632" r:id="rId34"/>
    <p:sldId id="633" r:id="rId35"/>
    <p:sldId id="634" r:id="rId36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00B0F0"/>
    <a:srgbClr val="F0CE8E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702" y="108"/>
      </p:cViewPr>
      <p:guideLst>
        <p:guide pos="3687"/>
        <p:guide pos="350"/>
        <p:guide pos="7332"/>
        <p:guide orient="horz" pos="828"/>
        <p:guide orient="horz" pos="372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1" Type="http://schemas.openxmlformats.org/officeDocument/2006/relationships/tags" Target="tags/tag28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5B553-02F1-42B7-A88E-BE9CFB89B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B42F1-DF8F-4FB5-AD85-FE5F8B0159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1038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677" cy="9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1038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677" cy="9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1038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677" cy="9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emf"/><Relationship Id="rId8" Type="http://schemas.openxmlformats.org/officeDocument/2006/relationships/image" Target="../media/image20.emf"/><Relationship Id="rId7" Type="http://schemas.openxmlformats.org/officeDocument/2006/relationships/image" Target="../media/image19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3.emf"/><Relationship Id="rId10" Type="http://schemas.openxmlformats.org/officeDocument/2006/relationships/image" Target="../media/image22.emf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.xml"/><Relationship Id="rId2" Type="http://schemas.openxmlformats.org/officeDocument/2006/relationships/image" Target="../media/image24.emf"/><Relationship Id="rId1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.xml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8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21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6.xml"/><Relationship Id="rId5" Type="http://schemas.openxmlformats.org/officeDocument/2006/relationships/tags" Target="../tags/tag22.xml"/><Relationship Id="rId4" Type="http://schemas.openxmlformats.org/officeDocument/2006/relationships/image" Target="../media/image31.emf"/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23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3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image" Target="../media/image3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24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25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6.xml"/><Relationship Id="rId2" Type="http://schemas.openxmlformats.org/officeDocument/2006/relationships/tags" Target="../tags/tag26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slide" Target="slide28.xml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1204615"/>
            <a:ext cx="8001000" cy="7842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zh-CN" altLang="en-US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电子技术基础</a:t>
            </a:r>
            <a:b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实验四</a:t>
            </a:r>
            <a:endParaRPr lang="zh-CN" altLang="en-US" sz="5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2790825" y="4743450"/>
            <a:ext cx="7056438" cy="865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noProof="1">
                <a:solidFill>
                  <a:srgbClr val="FF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工程实践中心</a:t>
            </a:r>
            <a:endParaRPr lang="zh-CN" altLang="en-US" sz="3600" b="1" noProof="1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2727918" y="3044279"/>
            <a:ext cx="67361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4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MULTISIM</a:t>
            </a:r>
            <a:r>
              <a:rPr lang="zh-CN" altLang="en-US" sz="4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的应用</a:t>
            </a:r>
            <a:endParaRPr lang="zh-CN" altLang="en-US" sz="4400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1585912" y="279400"/>
            <a:ext cx="9622087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b="1" dirty="0">
                <a:solidFill>
                  <a:srgbClr val="FF0000"/>
                </a:solidFill>
              </a:rPr>
              <a:t> 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r>
              <a:rPr lang="en-US" altLang="zh-CN" sz="3600" b="1" dirty="0">
                <a:solidFill>
                  <a:srgbClr val="FF0000"/>
                </a:solidFill>
              </a:rPr>
              <a:t>-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元件放置与连接</a:t>
            </a:r>
            <a:endParaRPr lang="zh-CN" altLang="en-US" sz="3200" b="1" kern="0" dirty="0">
              <a:solidFill>
                <a:srgbClr val="0033CC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912000" y="1577976"/>
            <a:ext cx="28540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晶体管库包含有晶体管、</a:t>
            </a:r>
            <a:r>
              <a:rPr lang="en-US" altLang="zh-CN" sz="2800" dirty="0"/>
              <a:t>FET</a:t>
            </a:r>
            <a:r>
              <a:rPr lang="zh-CN" altLang="en-US" sz="2800" dirty="0"/>
              <a:t>等多种器件。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1629000"/>
            <a:ext cx="6496050" cy="5076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85912" y="92868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dirty="0"/>
              <a:t> </a:t>
            </a:r>
            <a:r>
              <a:rPr lang="zh-CN" altLang="en-US" sz="2800" dirty="0"/>
              <a:t>晶体管库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1585912" y="279400"/>
            <a:ext cx="9622087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b="1" dirty="0">
                <a:solidFill>
                  <a:srgbClr val="FF0000"/>
                </a:solidFill>
              </a:rPr>
              <a:t> 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r>
              <a:rPr lang="en-US" altLang="zh-CN" sz="3600" b="1" dirty="0">
                <a:solidFill>
                  <a:srgbClr val="FF0000"/>
                </a:solidFill>
              </a:rPr>
              <a:t>-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元件放置与连接</a:t>
            </a:r>
            <a:endParaRPr lang="zh-CN" altLang="en-US" sz="3200" b="1" kern="0" dirty="0">
              <a:solidFill>
                <a:srgbClr val="0033CC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35950" y="1613752"/>
            <a:ext cx="242208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模拟元件库包含有运放、比较器等多种器件。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0" y="1629000"/>
            <a:ext cx="6496050" cy="5076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0323" y="92868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00" dirty="0"/>
              <a:t> </a:t>
            </a:r>
            <a:r>
              <a:rPr lang="zh-CN" altLang="en-US" sz="2800" dirty="0"/>
              <a:t>模拟元件库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1585912" y="279400"/>
            <a:ext cx="9622087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b="1" dirty="0">
                <a:solidFill>
                  <a:srgbClr val="FF0000"/>
                </a:solidFill>
              </a:rPr>
              <a:t> 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r>
              <a:rPr lang="en-US" altLang="zh-CN" sz="3600" b="1" dirty="0">
                <a:solidFill>
                  <a:srgbClr val="FF0000"/>
                </a:solidFill>
              </a:rPr>
              <a:t>-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仿真电路搭建</a:t>
            </a:r>
            <a:endParaRPr lang="zh-CN" altLang="en-US" sz="3200" b="1" kern="0" dirty="0">
              <a:solidFill>
                <a:srgbClr val="0033CC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2" name="图片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7" y="2061000"/>
            <a:ext cx="7337425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147350" y="837000"/>
            <a:ext cx="5211762" cy="655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Clr>
                <a:srgbClr val="CC0066"/>
              </a:buClr>
              <a:buSzPct val="70000"/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latin typeface="Arial" panose="020B0604020202020204"/>
                <a:ea typeface="宋体" panose="02010600030101010101" pitchFamily="2" charset="-122"/>
              </a:rPr>
              <a:t>按照实验电路完成仿真电路搭建</a:t>
            </a:r>
            <a:endParaRPr lang="en-US" altLang="zh-CN" sz="2800" kern="0" dirty="0"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5" name="椭圆 6"/>
          <p:cNvSpPr>
            <a:spLocks noChangeArrowheads="1"/>
          </p:cNvSpPr>
          <p:nvPr/>
        </p:nvSpPr>
        <p:spPr bwMode="auto">
          <a:xfrm>
            <a:off x="6354762" y="4310487"/>
            <a:ext cx="246062" cy="246063"/>
          </a:xfrm>
          <a:prstGeom prst="ellipse">
            <a:avLst/>
          </a:prstGeom>
          <a:noFill/>
          <a:ln w="19050" algn="ctr">
            <a:solidFill>
              <a:schemeClr val="tx1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>
              <a:solidFill>
                <a:srgbClr val="0033CC"/>
              </a:solidFill>
              <a:latin typeface="Arial" panose="020B0604020202020204" pitchFamily="34" charset="0"/>
            </a:endParaRPr>
          </a:p>
        </p:txBody>
      </p:sp>
      <p:sp>
        <p:nvSpPr>
          <p:cNvPr id="6" name="椭圆 7"/>
          <p:cNvSpPr>
            <a:spLocks noChangeArrowheads="1"/>
          </p:cNvSpPr>
          <p:nvPr/>
        </p:nvSpPr>
        <p:spPr bwMode="auto">
          <a:xfrm>
            <a:off x="6354762" y="2957937"/>
            <a:ext cx="246062" cy="246063"/>
          </a:xfrm>
          <a:prstGeom prst="ellipse">
            <a:avLst/>
          </a:prstGeom>
          <a:noFill/>
          <a:ln w="19050" algn="ctr">
            <a:solidFill>
              <a:schemeClr val="tx1"/>
            </a:solidFill>
            <a:prstDash val="sys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800">
              <a:solidFill>
                <a:srgbClr val="0033CC"/>
              </a:solidFill>
              <a:latin typeface="Arial" panose="020B0604020202020204" pitchFamily="34" charset="0"/>
            </a:endParaRPr>
          </a:p>
        </p:txBody>
      </p:sp>
      <p:sp>
        <p:nvSpPr>
          <p:cNvPr id="7" name="文本框 8"/>
          <p:cNvSpPr txBox="1">
            <a:spLocks noChangeArrowheads="1"/>
          </p:cNvSpPr>
          <p:nvPr/>
        </p:nvSpPr>
        <p:spPr bwMode="auto">
          <a:xfrm>
            <a:off x="7075487" y="4931200"/>
            <a:ext cx="1722437" cy="4619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</a:rPr>
              <a:t>接地不能省</a:t>
            </a:r>
            <a:endParaRPr lang="zh-CN" altLang="en-US" sz="2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直接箭头连接符 10"/>
          <p:cNvCxnSpPr>
            <a:cxnSpLocks noChangeShapeType="1"/>
            <a:endCxn id="5" idx="5"/>
          </p:cNvCxnSpPr>
          <p:nvPr/>
        </p:nvCxnSpPr>
        <p:spPr bwMode="auto">
          <a:xfrm flipH="1" flipV="1">
            <a:off x="6564312" y="4520037"/>
            <a:ext cx="511175" cy="39528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miter lim="800000"/>
            <a:tailEnd type="triangle" w="med" len="med"/>
          </a:ln>
        </p:spPr>
      </p:cxnSp>
      <p:sp>
        <p:nvSpPr>
          <p:cNvPr id="9" name="文本框 12"/>
          <p:cNvSpPr txBox="1">
            <a:spLocks noChangeArrowheads="1"/>
          </p:cNvSpPr>
          <p:nvPr/>
        </p:nvSpPr>
        <p:spPr bwMode="auto">
          <a:xfrm>
            <a:off x="7324724" y="1548237"/>
            <a:ext cx="1416050" cy="4603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</a:rPr>
              <a:t>电路节点</a:t>
            </a:r>
            <a:endParaRPr lang="zh-CN" altLang="en-US" sz="24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直接箭头连接符 14"/>
          <p:cNvCxnSpPr>
            <a:cxnSpLocks noChangeShapeType="1"/>
            <a:endCxn id="6" idx="7"/>
          </p:cNvCxnSpPr>
          <p:nvPr/>
        </p:nvCxnSpPr>
        <p:spPr bwMode="auto">
          <a:xfrm flipH="1">
            <a:off x="6564312" y="2008612"/>
            <a:ext cx="760412" cy="98425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miter lim="800000"/>
            <a:tailEnd type="triangle" w="med" len="med"/>
          </a:ln>
        </p:spPr>
      </p:cxnSp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486325"/>
            <a:ext cx="20859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/>
        </p:nvGrpSpPr>
        <p:grpSpPr bwMode="auto">
          <a:xfrm>
            <a:off x="7194549" y="1419650"/>
            <a:ext cx="2128838" cy="1081087"/>
            <a:chOff x="5669758" y="1912500"/>
            <a:chExt cx="2130418" cy="1082062"/>
          </a:xfrm>
        </p:grpSpPr>
        <p:cxnSp>
          <p:nvCxnSpPr>
            <p:cNvPr id="13" name="直接连接符 5"/>
            <p:cNvCxnSpPr>
              <a:cxnSpLocks noChangeShapeType="1"/>
            </p:cNvCxnSpPr>
            <p:nvPr/>
          </p:nvCxnSpPr>
          <p:spPr bwMode="auto">
            <a:xfrm flipH="1">
              <a:off x="5702614" y="1991008"/>
              <a:ext cx="2097562" cy="1003554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miter lim="800000"/>
            </a:ln>
          </p:spPr>
        </p:cxnSp>
        <p:cxnSp>
          <p:nvCxnSpPr>
            <p:cNvPr id="14" name="直接连接符 16"/>
            <p:cNvCxnSpPr>
              <a:cxnSpLocks noChangeShapeType="1"/>
            </p:cNvCxnSpPr>
            <p:nvPr/>
          </p:nvCxnSpPr>
          <p:spPr bwMode="auto">
            <a:xfrm>
              <a:off x="5669758" y="1912500"/>
              <a:ext cx="2130418" cy="1047525"/>
            </a:xfrm>
            <a:prstGeom prst="line">
              <a:avLst/>
            </a:prstGeom>
            <a:noFill/>
            <a:ln w="19050" algn="ctr">
              <a:solidFill>
                <a:srgbClr val="FF0000"/>
              </a:solidFill>
              <a:miter lim="800000"/>
            </a:ln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1585912" y="279400"/>
            <a:ext cx="9622087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b="1" dirty="0">
                <a:solidFill>
                  <a:srgbClr val="FF0000"/>
                </a:solidFill>
              </a:rPr>
              <a:t> 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r>
              <a:rPr lang="en-US" altLang="zh-CN" sz="3600" b="1" dirty="0">
                <a:solidFill>
                  <a:srgbClr val="FF0000"/>
                </a:solidFill>
              </a:rPr>
              <a:t>-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仿真电路搭建</a:t>
            </a:r>
            <a:endParaRPr lang="zh-CN" altLang="en-US" sz="3200" b="1" kern="0" dirty="0">
              <a:solidFill>
                <a:srgbClr val="0033CC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18794" y="1170714"/>
            <a:ext cx="11154412" cy="1957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457200" eaLnBrk="1" hangingPunct="1">
              <a:lnSpc>
                <a:spcPct val="150000"/>
              </a:lnSpc>
              <a:buClr>
                <a:srgbClr val="CC0066"/>
              </a:buClr>
              <a:buSzPct val="70000"/>
              <a:buFont typeface="Arial" panose="020B0604020202020204" pitchFamily="34" charset="0"/>
              <a:buNone/>
              <a:defRPr/>
            </a:pPr>
            <a:r>
              <a:rPr lang="zh-CN" altLang="en-US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电路搭建说明：</a:t>
            </a:r>
            <a:r>
              <a:rPr lang="zh-CN" altLang="en-US" sz="2800" kern="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每位同学</a:t>
            </a:r>
            <a:r>
              <a:rPr lang="zh-CN" altLang="en-US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的电路参数按照自己的</a:t>
            </a:r>
            <a:r>
              <a:rPr lang="zh-CN" altLang="en-US" sz="2800" kern="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学号后四位</a:t>
            </a:r>
            <a:r>
              <a:rPr lang="zh-CN" altLang="en-US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来进行设置，例如学号后四位为“</a:t>
            </a:r>
            <a:r>
              <a:rPr lang="en-US" altLang="zh-CN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4031</a:t>
            </a:r>
            <a:r>
              <a:rPr lang="zh-CN" altLang="en-US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”，则</a:t>
            </a:r>
            <a:r>
              <a:rPr lang="en-US" altLang="zh-CN" sz="2800" i="1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0" baseline="-2500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=6.</a:t>
            </a:r>
            <a:r>
              <a:rPr lang="en-US" altLang="zh-CN" sz="2800" kern="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en-US" altLang="zh-CN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kΩ</a:t>
            </a:r>
            <a:r>
              <a:rPr lang="zh-CN" altLang="en-US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0" baseline="-2500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=3.</a:t>
            </a:r>
            <a:r>
              <a:rPr lang="en-US" altLang="zh-CN" sz="2800" kern="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31</a:t>
            </a:r>
            <a:r>
              <a:rPr lang="en-US" altLang="zh-CN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kΩ</a:t>
            </a:r>
            <a:r>
              <a:rPr lang="zh-CN" altLang="en-US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800" kern="0" baseline="-2500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S1</a:t>
            </a:r>
            <a:r>
              <a:rPr lang="en-US" altLang="zh-CN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=6.</a:t>
            </a:r>
            <a:r>
              <a:rPr lang="en-US" altLang="zh-CN" sz="2800" kern="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40</a:t>
            </a:r>
            <a:r>
              <a:rPr lang="en-US" altLang="zh-CN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800" i="1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800" kern="0" baseline="-2500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S2</a:t>
            </a:r>
            <a:r>
              <a:rPr lang="en-US" altLang="zh-CN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=3.</a:t>
            </a:r>
            <a:r>
              <a:rPr lang="en-US" altLang="zh-CN" sz="2800" kern="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31</a:t>
            </a:r>
            <a:r>
              <a:rPr lang="en-US" altLang="zh-CN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zh-CN" altLang="en-US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，负载</a:t>
            </a:r>
            <a:r>
              <a:rPr lang="en-US" altLang="zh-CN" sz="2800" i="1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kern="0" baseline="-2500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=3kΩ</a:t>
            </a:r>
            <a:r>
              <a:rPr lang="zh-CN" altLang="en-US" sz="2800" kern="0" dirty="0">
                <a:solidFill>
                  <a:srgbClr val="0033CC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800" kern="0" dirty="0">
              <a:solidFill>
                <a:srgbClr val="0033CC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000" y="3733620"/>
            <a:ext cx="3138488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557588" y="4830763"/>
            <a:ext cx="5970412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eaLnBrk="1" hangingPunct="1">
              <a:lnSpc>
                <a:spcPct val="150000"/>
              </a:lnSpc>
              <a:buClr>
                <a:srgbClr val="CC0066"/>
              </a:buClr>
              <a:buSzPct val="70000"/>
              <a:buFont typeface="Arial" panose="020B0604020202020204" pitchFamily="34" charset="0"/>
              <a:buNone/>
              <a:defRPr/>
            </a:pPr>
            <a:r>
              <a:rPr lang="zh-CN" altLang="en-US" sz="2400" b="1" kern="0" dirty="0">
                <a:solidFill>
                  <a:srgbClr val="0033CC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下文中的教学示范电路均采用标准值。</a:t>
            </a:r>
            <a:endParaRPr lang="en-US" altLang="zh-CN" sz="2400" b="1" kern="0" dirty="0">
              <a:solidFill>
                <a:srgbClr val="0033CC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1585912" y="279400"/>
            <a:ext cx="9622087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b="1" dirty="0">
                <a:solidFill>
                  <a:srgbClr val="FF0000"/>
                </a:solidFill>
              </a:rPr>
              <a:t> 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r>
              <a:rPr lang="en-US" altLang="zh-CN" sz="3600" b="1" dirty="0">
                <a:solidFill>
                  <a:srgbClr val="FF0000"/>
                </a:solidFill>
              </a:rPr>
              <a:t>-</a:t>
            </a:r>
            <a:r>
              <a:rPr lang="zh-CN" altLang="en-US" sz="3200" b="1" kern="0" dirty="0">
                <a:solidFill>
                  <a:srgbClr val="0033C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仪表放置与连接</a:t>
            </a:r>
            <a:endParaRPr lang="zh-CN" altLang="en-US" sz="3200" b="1" kern="0" dirty="0">
              <a:solidFill>
                <a:srgbClr val="0033CC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925" y="3341963"/>
            <a:ext cx="219075" cy="876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26" y="3288347"/>
            <a:ext cx="228600" cy="1057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12" y="1724240"/>
            <a:ext cx="508111" cy="8892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136" y="1706150"/>
            <a:ext cx="736761" cy="851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910" y="2698479"/>
            <a:ext cx="965412" cy="9654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863" y="4727371"/>
            <a:ext cx="1422712" cy="15116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124" y="1435874"/>
            <a:ext cx="1194062" cy="851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667" y="2310911"/>
            <a:ext cx="1079737" cy="9654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0124" y="3103267"/>
            <a:ext cx="2565962" cy="1626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6667" y="4800264"/>
            <a:ext cx="1651362" cy="1422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2136" y="3646950"/>
            <a:ext cx="1422712" cy="1397344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3" idx="0"/>
          </p:cNvCxnSpPr>
          <p:nvPr/>
        </p:nvCxnSpPr>
        <p:spPr bwMode="auto">
          <a:xfrm flipV="1">
            <a:off x="1710026" y="2537194"/>
            <a:ext cx="0" cy="7511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</p:spPr>
      </p:cxnSp>
      <p:cxnSp>
        <p:nvCxnSpPr>
          <p:cNvPr id="15" name="直接箭头连接符 14"/>
          <p:cNvCxnSpPr/>
          <p:nvPr/>
        </p:nvCxnSpPr>
        <p:spPr bwMode="auto">
          <a:xfrm flipV="1">
            <a:off x="1824326" y="2537194"/>
            <a:ext cx="1058249" cy="10582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</p:spPr>
      </p:cxnSp>
      <p:cxnSp>
        <p:nvCxnSpPr>
          <p:cNvPr id="16" name="直接箭头连接符 15"/>
          <p:cNvCxnSpPr>
            <a:stCxn id="3" idx="3"/>
          </p:cNvCxnSpPr>
          <p:nvPr/>
        </p:nvCxnSpPr>
        <p:spPr bwMode="auto">
          <a:xfrm flipV="1">
            <a:off x="1824326" y="3378834"/>
            <a:ext cx="925726" cy="4381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</p:spPr>
      </p:cxnSp>
      <p:cxnSp>
        <p:nvCxnSpPr>
          <p:cNvPr id="17" name="直接箭头连接符 16"/>
          <p:cNvCxnSpPr/>
          <p:nvPr/>
        </p:nvCxnSpPr>
        <p:spPr bwMode="auto">
          <a:xfrm>
            <a:off x="1811975" y="4005354"/>
            <a:ext cx="964119" cy="5347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</p:spPr>
      </p:cxnSp>
      <p:cxnSp>
        <p:nvCxnSpPr>
          <p:cNvPr id="18" name="直接箭头连接符 17"/>
          <p:cNvCxnSpPr>
            <a:stCxn id="3" idx="2"/>
          </p:cNvCxnSpPr>
          <p:nvPr/>
        </p:nvCxnSpPr>
        <p:spPr bwMode="auto">
          <a:xfrm>
            <a:off x="1710026" y="4345622"/>
            <a:ext cx="0" cy="765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</p:spPr>
      </p:cxnSp>
      <p:cxnSp>
        <p:nvCxnSpPr>
          <p:cNvPr id="19" name="直接箭头连接符 18"/>
          <p:cNvCxnSpPr/>
          <p:nvPr/>
        </p:nvCxnSpPr>
        <p:spPr bwMode="auto">
          <a:xfrm flipV="1">
            <a:off x="6416006" y="2373655"/>
            <a:ext cx="960661" cy="9606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</p:spPr>
      </p:cxnSp>
      <p:cxnSp>
        <p:nvCxnSpPr>
          <p:cNvPr id="20" name="直接箭头连接符 19"/>
          <p:cNvCxnSpPr/>
          <p:nvPr/>
        </p:nvCxnSpPr>
        <p:spPr bwMode="auto">
          <a:xfrm flipV="1">
            <a:off x="6557728" y="3021801"/>
            <a:ext cx="836115" cy="5806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</p:spPr>
      </p:cxnSp>
      <p:cxnSp>
        <p:nvCxnSpPr>
          <p:cNvPr id="21" name="直接箭头连接符 20"/>
          <p:cNvCxnSpPr/>
          <p:nvPr/>
        </p:nvCxnSpPr>
        <p:spPr bwMode="auto">
          <a:xfrm>
            <a:off x="6557728" y="3916267"/>
            <a:ext cx="748025" cy="2943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</p:spPr>
      </p:cxnSp>
      <p:cxnSp>
        <p:nvCxnSpPr>
          <p:cNvPr id="22" name="直接箭头连接符 21"/>
          <p:cNvCxnSpPr/>
          <p:nvPr/>
        </p:nvCxnSpPr>
        <p:spPr bwMode="auto">
          <a:xfrm>
            <a:off x="6416006" y="4210617"/>
            <a:ext cx="954118" cy="9541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</p:spPr>
      </p:cxnSp>
      <p:sp>
        <p:nvSpPr>
          <p:cNvPr id="23" name="文本框 22"/>
          <p:cNvSpPr txBox="1"/>
          <p:nvPr/>
        </p:nvSpPr>
        <p:spPr>
          <a:xfrm>
            <a:off x="1871256" y="189759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万用表</a:t>
            </a:r>
            <a:endParaRPr lang="zh-CN" altLang="en-US" sz="2000"/>
          </a:p>
        </p:txBody>
      </p:sp>
      <p:sp>
        <p:nvSpPr>
          <p:cNvPr id="24" name="文本框 23"/>
          <p:cNvSpPr txBox="1"/>
          <p:nvPr/>
        </p:nvSpPr>
        <p:spPr>
          <a:xfrm>
            <a:off x="3498472" y="188246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信号源</a:t>
            </a:r>
            <a:endParaRPr lang="zh-CN" altLang="en-US" sz="2000"/>
          </a:p>
        </p:txBody>
      </p:sp>
      <p:sp>
        <p:nvSpPr>
          <p:cNvPr id="25" name="文本框 24"/>
          <p:cNvSpPr txBox="1"/>
          <p:nvPr/>
        </p:nvSpPr>
        <p:spPr>
          <a:xfrm>
            <a:off x="3701514" y="290131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功率计</a:t>
            </a:r>
            <a:endParaRPr lang="zh-CN" altLang="en-US" sz="2000"/>
          </a:p>
        </p:txBody>
      </p:sp>
      <p:sp>
        <p:nvSpPr>
          <p:cNvPr id="26" name="文本框 25"/>
          <p:cNvSpPr txBox="1"/>
          <p:nvPr/>
        </p:nvSpPr>
        <p:spPr>
          <a:xfrm>
            <a:off x="4040761" y="459831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双踪示波器</a:t>
            </a:r>
            <a:endParaRPr lang="zh-CN" altLang="en-US" sz="2000"/>
          </a:p>
        </p:txBody>
      </p:sp>
      <p:sp>
        <p:nvSpPr>
          <p:cNvPr id="27" name="文本框 26"/>
          <p:cNvSpPr txBox="1"/>
          <p:nvPr/>
        </p:nvSpPr>
        <p:spPr>
          <a:xfrm>
            <a:off x="2910547" y="543158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四通道示波器</a:t>
            </a:r>
            <a:endParaRPr lang="zh-CN" altLang="en-US" sz="2000"/>
          </a:p>
        </p:txBody>
      </p:sp>
      <p:sp>
        <p:nvSpPr>
          <p:cNvPr id="28" name="文本框 27"/>
          <p:cNvSpPr txBox="1"/>
          <p:nvPr/>
        </p:nvSpPr>
        <p:spPr>
          <a:xfrm>
            <a:off x="8462947" y="248760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万用表</a:t>
            </a:r>
            <a:endParaRPr lang="zh-CN" altLang="en-US" sz="2000"/>
          </a:p>
        </p:txBody>
      </p:sp>
      <p:sp>
        <p:nvSpPr>
          <p:cNvPr id="29" name="文本框 28"/>
          <p:cNvSpPr txBox="1"/>
          <p:nvPr/>
        </p:nvSpPr>
        <p:spPr>
          <a:xfrm>
            <a:off x="8456404" y="16144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信号源</a:t>
            </a:r>
            <a:endParaRPr lang="zh-CN" altLang="en-US" sz="2000"/>
          </a:p>
        </p:txBody>
      </p:sp>
      <p:sp>
        <p:nvSpPr>
          <p:cNvPr id="30" name="文本框 29"/>
          <p:cNvSpPr txBox="1"/>
          <p:nvPr/>
        </p:nvSpPr>
        <p:spPr>
          <a:xfrm>
            <a:off x="9060228" y="313426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双踪示波器</a:t>
            </a:r>
            <a:endParaRPr lang="zh-CN" altLang="en-US" sz="2000"/>
          </a:p>
        </p:txBody>
      </p:sp>
      <p:sp>
        <p:nvSpPr>
          <p:cNvPr id="31" name="文本框 30"/>
          <p:cNvSpPr txBox="1"/>
          <p:nvPr/>
        </p:nvSpPr>
        <p:spPr>
          <a:xfrm>
            <a:off x="8983259" y="53115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四通道示波器</a:t>
            </a:r>
            <a:endParaRPr lang="zh-CN" alt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512000" y="1773000"/>
            <a:ext cx="3168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第二部分</a:t>
            </a:r>
            <a:endParaRPr lang="zh-CN" altLang="en-US" sz="48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68000" y="3213000"/>
            <a:ext cx="3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声控灯仿真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38419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990600"/>
            <a:ext cx="10886400" cy="517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457200" eaLnBrk="1" hangingPunct="1"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戴维南定理指出：任何一个</a:t>
            </a:r>
            <a:r>
              <a:rPr lang="zh-CN" altLang="en-US" sz="24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线性有源单端口</a:t>
            </a:r>
            <a:r>
              <a:rPr lang="zh-CN" altLang="en-US" sz="24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</a:t>
            </a:r>
            <a:r>
              <a:rPr lang="en-US" altLang="zh-CN" sz="24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，对</a:t>
            </a:r>
            <a:r>
              <a:rPr lang="zh-CN" altLang="en-US" sz="24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外部电路</a:t>
            </a:r>
            <a:r>
              <a:rPr lang="zh-CN" altLang="en-US" sz="24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而言，可以用</a:t>
            </a:r>
            <a:r>
              <a:rPr lang="zh-CN" altLang="en-US" sz="24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一个理想电压源与电阻的串联</a:t>
            </a:r>
            <a:r>
              <a:rPr lang="zh-CN" altLang="en-US" sz="24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支路来代替，如图所示。其理想电压源的电压为该一端口网络的</a:t>
            </a:r>
            <a:r>
              <a:rPr lang="zh-CN" altLang="en-US" sz="24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开路电压</a:t>
            </a:r>
            <a:r>
              <a:rPr lang="en-US" altLang="zh-CN" sz="2400" b="1" i="1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US" altLang="zh-CN" sz="2400" b="1" kern="0" baseline="-25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OC</a:t>
            </a:r>
            <a:r>
              <a:rPr lang="zh-CN" altLang="en-US" sz="2400" b="1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4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电阻为该网络中所有独立源为零时的输入端</a:t>
            </a:r>
            <a:r>
              <a:rPr lang="zh-CN" altLang="en-US" sz="2400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等效电阻</a:t>
            </a:r>
            <a:r>
              <a:rPr lang="en-US" altLang="zh-CN" sz="2400" b="1" i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kern="0" baseline="-25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kern="0" baseline="-250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b="1" kern="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400" kern="0" dirty="0">
              <a:solidFill>
                <a:srgbClr val="0000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zh-CN" altLang="en-US" sz="2400" kern="0" dirty="0">
              <a:solidFill>
                <a:srgbClr val="0000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 eaLnBrk="1" hangingPunct="1">
              <a:buFontTx/>
              <a:buNone/>
              <a:defRPr/>
            </a:pPr>
            <a:endParaRPr lang="zh-CN" altLang="en-US" sz="2400" kern="0" dirty="0">
              <a:solidFill>
                <a:srgbClr val="0000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zh-CN" sz="2400" kern="0" dirty="0">
              <a:solidFill>
                <a:srgbClr val="0000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zh-CN" altLang="en-US" sz="2400" kern="0" dirty="0">
              <a:solidFill>
                <a:srgbClr val="0000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457200" eaLnBrk="1" hangingPunct="1">
              <a:buFontTx/>
              <a:buNone/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线性有源一端口网络的开路电压</a:t>
            </a:r>
            <a:r>
              <a:rPr lang="en-US" altLang="zh-CN" sz="2400" b="1" i="1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b="1" kern="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</a:t>
            </a:r>
            <a:r>
              <a:rPr lang="zh-CN" altLang="en-US" sz="24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可用高内阻的万用表直接进行测量，入端电阻</a:t>
            </a:r>
            <a:r>
              <a:rPr lang="en-US" altLang="zh-CN" sz="2400" b="1" i="1" kern="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</a:t>
            </a:r>
            <a:r>
              <a:rPr lang="en-US" altLang="zh-CN" sz="2400" b="1" kern="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</a:t>
            </a:r>
            <a:r>
              <a:rPr lang="zh-CN" altLang="en-US" sz="2400" kern="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的测量方法则有多种</a:t>
            </a:r>
            <a:r>
              <a:rPr lang="zh-CN" altLang="en-US" sz="2400" b="1" kern="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  <a:endParaRPr lang="zh-CN" altLang="en-US" sz="2400" b="1" kern="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4"/>
          <p:cNvGraphicFramePr/>
          <p:nvPr/>
        </p:nvGraphicFramePr>
        <p:xfrm>
          <a:off x="2173288" y="2349000"/>
          <a:ext cx="6670514" cy="2252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3695700" imgH="1778000" progId="Visio.Drawing.11">
                  <p:embed/>
                </p:oleObj>
              </mc:Choice>
              <mc:Fallback>
                <p:oleObj name="Visio" r:id="rId1" imgW="3695700" imgH="1778000" progId="Visio.Drawing.11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2349000"/>
                        <a:ext cx="6670514" cy="22521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3"/>
    </p:custData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38419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381000" y="1098822"/>
            <a:ext cx="11403000" cy="153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 电压比较器是集成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运放非线性应用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电路，它将一个模拟量电压信号和一个参考电压相比较，在二者幅度相等的附近，输出电压将产生跃变，相应输出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高电平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或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低电平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 图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－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所示为一最简单的电压比较器，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为参考电压，加在运放的反相输入端，输入电压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加在同相输入端。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矩形 8"/>
          <p:cNvSpPr>
            <a:spLocks noChangeArrowheads="1"/>
          </p:cNvSpPr>
          <p:nvPr/>
        </p:nvSpPr>
        <p:spPr bwMode="auto">
          <a:xfrm>
            <a:off x="1200000" y="5725337"/>
            <a:ext cx="9792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当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＜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18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时，运放输出低电平，即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＝－</a:t>
            </a:r>
            <a:r>
              <a:rPr lang="en-US" altLang="zh-CN" sz="20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OL</a:t>
            </a:r>
            <a:endParaRPr lang="en-US" altLang="zh-CN" sz="2000" baseline="-25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当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</a:t>
            </a:r>
            <a:r>
              <a:rPr lang="en-US" altLang="zh-CN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＞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18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时，运放输出高电平，即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＝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18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OH</a:t>
            </a:r>
            <a:endParaRPr lang="en-US" altLang="zh-CN" sz="1800" baseline="-25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因此，以</a:t>
            </a:r>
            <a:r>
              <a:rPr lang="en-US" altLang="zh-CN" sz="1800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18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为界，当输入电压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变化时，输出端反映出两种状态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高电位和低电位。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4489716" y="4787668"/>
            <a:ext cx="2699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charset="-122"/>
              </a:rPr>
              <a:t> 图</a:t>
            </a:r>
            <a:r>
              <a:rPr lang="en-US" altLang="zh-CN" sz="18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charset="-122"/>
              </a:rPr>
              <a:t>4-1 </a:t>
            </a:r>
            <a:r>
              <a:rPr lang="zh-CN" altLang="en-US" sz="18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charset="-122"/>
              </a:rPr>
              <a:t>单门限电压比较器</a:t>
            </a:r>
            <a:endParaRPr lang="zh-CN" altLang="en-US" sz="1800" dirty="0">
              <a:solidFill>
                <a:srgbClr val="0033CC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23" y="2597950"/>
            <a:ext cx="2970213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764" y="2597950"/>
            <a:ext cx="3122613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3"/>
    </p:custData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38419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4" name="Rectangle 7"/>
          <p:cNvSpPr txBox="1"/>
          <p:nvPr/>
        </p:nvSpPr>
        <p:spPr>
          <a:xfrm>
            <a:off x="336000" y="1038000"/>
            <a:ext cx="11640000" cy="203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zh-CN" altLang="en-US" sz="2400" noProof="1">
                <a:solidFill>
                  <a:srgbClr val="0033CC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+mj-lt"/>
                <a:ea typeface="微软雅黑" panose="020B0503020204020204" pitchFamily="34" charset="-122"/>
              </a:rPr>
              <a:t>     过零比较器（单门限比较器的特例）</a:t>
            </a:r>
            <a:endParaRPr lang="zh-CN" altLang="en-US" sz="2400" noProof="1">
              <a:solidFill>
                <a:srgbClr val="0033CC"/>
              </a:solidFill>
              <a:effectLst>
                <a:outerShdw blurRad="38100" dist="38100" dir="2700000">
                  <a:srgbClr val="C0C0C0"/>
                </a:outerShdw>
              </a:effectLst>
              <a:latin typeface="+mj-lt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Tx/>
              <a:buNone/>
              <a:defRPr/>
            </a:pPr>
            <a:r>
              <a:rPr lang="zh-CN" altLang="en-US" sz="2000" b="1" noProof="1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电路如图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－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所示</a:t>
            </a:r>
            <a:r>
              <a:rPr lang="zh-CN" altLang="en-GB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为有限幅电路的过零比较器，</a:t>
            </a:r>
            <a:r>
              <a:rPr lang="en-GB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GB" altLang="zh-CN" sz="2000" baseline="-25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zh-CN" altLang="en-GB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为限幅稳压管。信号从运放的反相输入端输入，参考电压为零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，从同相端输入。当</a:t>
            </a:r>
            <a:r>
              <a:rPr lang="en-US" altLang="zh-CN" sz="2000" i="1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＞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时，输出</a:t>
            </a:r>
            <a:r>
              <a:rPr lang="en-US" altLang="zh-CN" sz="2000" i="1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＝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-(</a:t>
            </a:r>
            <a:r>
              <a:rPr lang="en-US" altLang="zh-CN" sz="2000" i="1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，当</a:t>
            </a:r>
            <a:r>
              <a:rPr lang="en-US" altLang="zh-CN" sz="2000" i="1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＜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</a:t>
            </a:r>
            <a:r>
              <a:rPr lang="en-US" altLang="zh-CN" sz="2000" i="1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＝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+(</a:t>
            </a:r>
            <a:r>
              <a:rPr lang="en-US" altLang="zh-CN" sz="2000" i="1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Z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en-US" altLang="zh-CN" sz="2000" i="1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。其电压传输特性如图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－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）所示，</a:t>
            </a:r>
            <a:r>
              <a:rPr lang="zh-CN" altLang="en-US" sz="2000" b="1" noProof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过零比较器结构简单，灵敏度高，但抗干扰能力差。</a:t>
            </a:r>
            <a:endParaRPr lang="zh-CN" altLang="en-US" sz="2000" b="1" noProof="1">
              <a:solidFill>
                <a:srgbClr val="009900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162300" y="5589000"/>
            <a:ext cx="5867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(a) </a:t>
            </a: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过零比较器                                     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(b) </a:t>
            </a: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电压传输特性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</a:rPr>
              <a:t>              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                     </a:t>
            </a: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   图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4-2  </a:t>
            </a: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过零比较器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000" y="2997000"/>
            <a:ext cx="6553200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75260"/>
            <a:ext cx="2639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三、实验内容    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4566" y="1042600"/>
            <a:ext cx="6136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、戴维南等效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5"/>
          <p:cNvSpPr>
            <a:spLocks noChangeArrowheads="1"/>
          </p:cNvSpPr>
          <p:nvPr/>
        </p:nvSpPr>
        <p:spPr bwMode="auto">
          <a:xfrm>
            <a:off x="1266775" y="1926894"/>
            <a:ext cx="7142162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Multisim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中按照电路原理图自行搭建仿真电路图。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1246137" y="2966707"/>
            <a:ext cx="4576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/>
              <a:t>(1)</a:t>
            </a:r>
            <a:r>
              <a:rPr lang="zh-CN" altLang="en-US" b="1"/>
              <a:t>开路电压</a:t>
            </a:r>
            <a:r>
              <a:rPr lang="en-US" altLang="zh-CN" b="1"/>
              <a:t>U</a:t>
            </a:r>
            <a:r>
              <a:rPr lang="en-US" altLang="zh-CN" b="1" baseline="-25000"/>
              <a:t>OC</a:t>
            </a:r>
            <a:r>
              <a:rPr lang="en-US" altLang="zh-CN" b="1"/>
              <a:t>=</a:t>
            </a:r>
            <a:r>
              <a:rPr lang="en-US" altLang="zh-CN" b="1" u="sng"/>
              <a:t>       </a:t>
            </a:r>
            <a:r>
              <a:rPr lang="en-US" altLang="zh-CN" b="1"/>
              <a:t>V</a:t>
            </a:r>
            <a:r>
              <a:rPr lang="zh-CN" altLang="en-US" b="1"/>
              <a:t>。</a:t>
            </a:r>
            <a:endParaRPr lang="zh-CN" altLang="en-US" b="1"/>
          </a:p>
          <a:p>
            <a:r>
              <a:rPr lang="en-US" altLang="zh-CN" b="1"/>
              <a:t>(2)</a:t>
            </a:r>
            <a:r>
              <a:rPr lang="zh-CN" altLang="en-US" b="1"/>
              <a:t>等效电阻</a:t>
            </a:r>
            <a:r>
              <a:rPr lang="en-US" altLang="zh-CN" b="1"/>
              <a:t>Ro =</a:t>
            </a:r>
            <a:r>
              <a:rPr lang="en-US" altLang="zh-CN" b="1" u="sng"/>
              <a:t>       </a:t>
            </a:r>
            <a:r>
              <a:rPr lang="en-US" altLang="zh-CN" b="1"/>
              <a:t>KΩ</a:t>
            </a:r>
            <a:r>
              <a:rPr lang="zh-CN" altLang="en-US" b="1"/>
              <a:t>。</a:t>
            </a:r>
            <a:endParaRPr lang="zh-CN" altLang="en-US" b="1"/>
          </a:p>
        </p:txBody>
      </p:sp>
      <p:graphicFrame>
        <p:nvGraphicFramePr>
          <p:cNvPr id="7" name="!!Group 3"/>
          <p:cNvGraphicFramePr/>
          <p:nvPr>
            <p:custDataLst>
              <p:tags r:id="rId1"/>
            </p:custDataLst>
          </p:nvPr>
        </p:nvGraphicFramePr>
        <p:xfrm>
          <a:off x="2493257" y="4005467"/>
          <a:ext cx="6427965" cy="1762125"/>
        </p:xfrm>
        <a:graphic>
          <a:graphicData uri="http://schemas.openxmlformats.org/drawingml/2006/table">
            <a:tbl>
              <a:tblPr/>
              <a:tblGrid>
                <a:gridCol w="1319720"/>
                <a:gridCol w="1081134"/>
                <a:gridCol w="943436"/>
                <a:gridCol w="808546"/>
                <a:gridCol w="673907"/>
                <a:gridCol w="648046"/>
                <a:gridCol w="953176"/>
              </a:tblGrid>
              <a:tr h="5734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200" b="0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/Ω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∞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3K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2K</a:t>
                      </a:r>
                      <a:endParaRPr kumimoji="0" lang="en-US" altLang="zh-CN" sz="2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1K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100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8930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原网络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U/V</a:t>
                      </a:r>
                      <a:endParaRPr kumimoji="0" lang="en-US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1392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戴维南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等效电路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U/V</a:t>
                      </a:r>
                      <a:endParaRPr kumimoji="0" lang="en-US" altLang="zh-CN" sz="22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128000" y="189000"/>
            <a:ext cx="2808288" cy="787400"/>
          </a:xfrm>
        </p:spPr>
        <p:txBody>
          <a:bodyPr/>
          <a:lstStyle/>
          <a:p>
            <a:pPr defTabSz="913130" eaLnBrk="1" hangingPunct="1">
              <a:buFontTx/>
              <a:buChar char="•"/>
            </a:pPr>
            <a:r>
              <a:rPr lang="zh-CN" altLang="en-US" sz="3400" b="1" dirty="0">
                <a:solidFill>
                  <a:srgbClr val="FF0000"/>
                </a:solidFill>
              </a:rPr>
              <a:t> </a:t>
            </a:r>
            <a:r>
              <a:rPr lang="zh-CN" altLang="en-US" sz="4000" b="1" dirty="0">
                <a:solidFill>
                  <a:srgbClr val="FF0000"/>
                </a:solidFill>
              </a:rPr>
              <a:t>实验目的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409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20000" y="2133000"/>
            <a:ext cx="12024000" cy="2448000"/>
          </a:xfrm>
        </p:spPr>
        <p:txBody>
          <a:bodyPr>
            <a:normAutofit fontScale="85000" lnSpcReduction="10000"/>
          </a:bodyPr>
          <a:lstStyle/>
          <a:p>
            <a:pPr defTabSz="913130"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、熟悉</a:t>
            </a: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Multisim</a:t>
            </a: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的使用</a:t>
            </a:r>
            <a:endParaRPr lang="en-US" altLang="zh-CN" sz="3200" dirty="0">
              <a:solidFill>
                <a:srgbClr val="0033CC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defTabSz="913130"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、掌握线性有源一端口网络等效电路参数的实验测定方法（戴维南定理的验证）</a:t>
            </a:r>
            <a:endParaRPr lang="en-US" altLang="zh-CN" sz="3200" dirty="0">
              <a:solidFill>
                <a:srgbClr val="0033CC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defTabSz="913130"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、了解运放线性区、非线性区的工作原理及应用</a:t>
            </a:r>
            <a:endParaRPr lang="zh-CN" altLang="en-US" sz="3200" b="1" dirty="0">
              <a:solidFill>
                <a:srgbClr val="0033CC"/>
              </a:solidFill>
            </a:endParaRPr>
          </a:p>
          <a:p>
            <a:pPr defTabSz="913130"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3200" b="1" dirty="0">
                <a:solidFill>
                  <a:srgbClr val="0033CC"/>
                </a:solidFill>
              </a:rPr>
              <a:t>、</a:t>
            </a: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理解简单电子系统结构组成</a:t>
            </a:r>
            <a:endParaRPr lang="en-US" altLang="zh-CN" sz="3200" dirty="0">
              <a:solidFill>
                <a:srgbClr val="0033CC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defTabSz="913130"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sz="32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、理解简易声控照明灯电路工作原理</a:t>
            </a:r>
            <a:endParaRPr lang="zh-CN" altLang="en-US" sz="3200" b="1" dirty="0">
              <a:solidFill>
                <a:srgbClr val="0033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75260"/>
            <a:ext cx="2639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三、实验内容    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4566" y="1042600"/>
            <a:ext cx="6136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、过零比较器测试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095500" y="4381500"/>
            <a:ext cx="8001000" cy="2057400"/>
          </a:xfrm>
          <a:prstGeom prst="rect">
            <a:avLst/>
          </a:prstGeom>
          <a:ln w="28575">
            <a:solidFill>
              <a:srgbClr val="FF0000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实验电路如上图所示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(1)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自行连接电路并接通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+12V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电源。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(2) 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测量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悬空时的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值。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buFontTx/>
              <a:buNone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(3) 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输入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500Hz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、幅值为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1V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的正弦信号，对应观察并记录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i</a:t>
            </a:r>
            <a:r>
              <a:rPr lang="en-US" altLang="zh-CN" sz="2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→</a:t>
            </a:r>
            <a:r>
              <a:rPr lang="en-US" altLang="zh-CN" sz="2000" i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u</a:t>
            </a:r>
            <a:r>
              <a:rPr lang="en-US" altLang="zh-CN" sz="20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波形。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6" name="图片 4301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701000"/>
            <a:ext cx="4114800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56000" y="175260"/>
            <a:ext cx="2639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三、实验内容    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4566" y="1042600"/>
            <a:ext cx="8483434" cy="480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、比较器的工程应用二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声音控制照明灯的设计 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866000" y="4211450"/>
            <a:ext cx="1900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>
                <a:latin typeface="华文新魏" panose="02010800040101010101" pitchFamily="2" charset="-122"/>
                <a:ea typeface="华文新魏" panose="02010800040101010101" pitchFamily="2" charset="-122"/>
              </a:rPr>
              <a:t>图</a:t>
            </a:r>
            <a:r>
              <a:rPr lang="en-US" altLang="zh-CN" sz="2000">
                <a:latin typeface="华文新魏" panose="02010800040101010101" pitchFamily="2" charset="-122"/>
                <a:ea typeface="华文新魏" panose="02010800040101010101" pitchFamily="2" charset="-122"/>
              </a:rPr>
              <a:t>3-3 </a:t>
            </a:r>
            <a:r>
              <a:rPr lang="zh-CN" altLang="en-US" sz="2000">
                <a:latin typeface="华文新魏" panose="02010800040101010101" pitchFamily="2" charset="-122"/>
                <a:ea typeface="华文新魏" panose="02010800040101010101" pitchFamily="2" charset="-122"/>
              </a:rPr>
              <a:t>设计框图</a:t>
            </a:r>
            <a:endParaRPr lang="en-US" altLang="zh-CN" sz="200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11" name="Object 11"/>
          <p:cNvGraphicFramePr/>
          <p:nvPr/>
        </p:nvGraphicFramePr>
        <p:xfrm>
          <a:off x="1421225" y="2709000"/>
          <a:ext cx="899477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Visio" r:id="rId1" imgW="3515995" imgH="502285" progId="Visio.Drawing.11">
                  <p:embed/>
                </p:oleObj>
              </mc:Choice>
              <mc:Fallback>
                <p:oleObj name="Visio" r:id="rId1" imgW="3515995" imgH="502285" progId="Visio.Drawing.11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1225" y="2709000"/>
                        <a:ext cx="8994775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030"/>
          <p:cNvSpPr>
            <a:spLocks noChangeArrowheads="1"/>
          </p:cNvSpPr>
          <p:nvPr/>
        </p:nvSpPr>
        <p:spPr bwMode="auto">
          <a:xfrm>
            <a:off x="696000" y="1765486"/>
            <a:ext cx="11160000" cy="79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     设计并仿真一个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5V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供电直流声光控制电路，用声音作为触发条件，即用声音（拍手等）触发控制发光二极管（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LED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）发光，灯亮延迟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秒后状态自动熄灭。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800" y="4744850"/>
            <a:ext cx="1724025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"/>
          <p:cNvSpPr txBox="1">
            <a:spLocks noChangeArrowheads="1"/>
          </p:cNvSpPr>
          <p:nvPr/>
        </p:nvSpPr>
        <p:spPr bwMode="auto">
          <a:xfrm>
            <a:off x="3818250" y="4821050"/>
            <a:ext cx="371157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驻极体话筒：手机话筒等电子设备中常用的一种话筒，是一种有源话筒（需供电，区别于动圈式话筒）有正负极之分（连接外壳的焊盘为负极）。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3265800" y="4821050"/>
            <a:ext cx="381000" cy="7048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4"/>
          <p:cNvSpPr txBox="1">
            <a:spLocks noChangeArrowheads="1"/>
          </p:cNvSpPr>
          <p:nvPr/>
        </p:nvSpPr>
        <p:spPr bwMode="auto">
          <a:xfrm>
            <a:off x="3619813" y="4451163"/>
            <a:ext cx="269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</a:rPr>
              <a:t>-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351400" y="4651188"/>
            <a:ext cx="457200" cy="8747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3"/>
          <p:cNvSpPr txBox="1">
            <a:spLocks noChangeArrowheads="1"/>
          </p:cNvSpPr>
          <p:nvPr/>
        </p:nvSpPr>
        <p:spPr bwMode="auto">
          <a:xfrm>
            <a:off x="2110100" y="4344800"/>
            <a:ext cx="328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endParaRPr lang="zh-CN" altLang="en-US" sz="20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0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612" y="4211450"/>
            <a:ext cx="1830388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56000" y="175260"/>
            <a:ext cx="2639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三、实验内容    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4566" y="765000"/>
            <a:ext cx="8483434" cy="480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、比较器的工程应用二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声音控制照明灯的设计 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48000" y="3800858"/>
            <a:ext cx="12144000" cy="337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工作原理：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图中</a:t>
            </a:r>
            <a:r>
              <a:rPr lang="en-US" altLang="zh-CN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MIC1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为驻极体话筒，可将声音转换为毫伏级的交流电压，随后经电容耦合至同相比例运算放大器，得到相对较大的交流信号，由于交流信号不利于直接作为控制信号，因此通过二极管</a:t>
            </a:r>
            <a:r>
              <a:rPr lang="en-US" altLang="zh-CN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D1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C3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成的整流滤波电路转换为直流，该直流电压的大小可体现外界声音的大小。根据设计要求，灯只有亮和灭两种状态，而转换得到的直流电压仍然为一连续变化的模拟信号，因此需要将该直流电压转换成数字高低电平，这里采用运放构成的单门限电压比较器实现，当转换得到的直流电压高于门限值时，比较器输出高电平，三极管饱和导通，相当于开关闭合，使照明灯点亮；而直流电压低于门限值时，比较器输出低电平，三极管截止，相当于开关断开，照明灯熄灭。由于声音触发具有突发性、短暂性，因此声音信号触发后，</a:t>
            </a:r>
            <a:r>
              <a:rPr lang="en-US" altLang="zh-CN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C3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电容被充电，其电压将高于设置的门限电压，使比较器输出为高电平，</a:t>
            </a:r>
            <a:r>
              <a:rPr lang="en-US" altLang="zh-CN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LED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灯亮；但随着声音信号消失后，电容</a:t>
            </a:r>
            <a:r>
              <a:rPr lang="en-US" altLang="zh-CN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C3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的电压不能突变，而是按照一定规律缓慢下降，当其两端的电压低于门限电压后，比较器输出低电平，</a:t>
            </a:r>
            <a:r>
              <a:rPr lang="en-US" altLang="zh-CN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LED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灯灭。通过调整电容</a:t>
            </a:r>
            <a:r>
              <a:rPr lang="en-US" altLang="zh-CN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C3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R4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或门限值的高低，即可实现一定的延时控制功能。</a:t>
            </a:r>
            <a:endParaRPr lang="en-US" altLang="zh-CN" sz="1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zh-CN" altLang="ru-RU" sz="1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2000" y="1197000"/>
            <a:ext cx="8064000" cy="27207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屏幕录制 6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31950" y="333375"/>
            <a:ext cx="9504363" cy="636587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65"/>
    </mc:Choice>
    <mc:Fallback>
      <p:transition spd="slow" advTm="12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屏幕录制 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36638" y="404813"/>
            <a:ext cx="9245600" cy="619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9033" y="1493304"/>
            <a:ext cx="8064000" cy="2720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56000" y="175260"/>
            <a:ext cx="2639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三、实验内容    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4566" y="769352"/>
            <a:ext cx="8483434" cy="480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、比较器的工程应用二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声音控制照明灯的设计 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6" name="矩形 3078"/>
          <p:cNvSpPr>
            <a:spLocks noChangeArrowheads="1"/>
          </p:cNvSpPr>
          <p:nvPr/>
        </p:nvSpPr>
        <p:spPr bwMode="auto">
          <a:xfrm>
            <a:off x="253442" y="1249483"/>
            <a:ext cx="2649697" cy="3384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190500"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）在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Multisim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中按照电路原理图自行搭建仿真电路图。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）静态测试：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运行仿真后，测试电路中各点（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蓝圈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）的直流电位值并记入表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3-1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矩形 3143"/>
          <p:cNvSpPr>
            <a:spLocks noChangeArrowheads="1"/>
          </p:cNvSpPr>
          <p:nvPr/>
        </p:nvSpPr>
        <p:spPr bwMode="auto">
          <a:xfrm>
            <a:off x="3027611" y="4839495"/>
            <a:ext cx="4705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</a:rPr>
              <a:t>表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</a:rPr>
              <a:t>3.1“</a:t>
            </a: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</a:rPr>
              <a:t>声音控制照明灯”静态工作点测试数据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589533" y="5338040"/>
          <a:ext cx="6026467" cy="1316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/>
                <a:gridCol w="1524000"/>
                <a:gridCol w="762000"/>
                <a:gridCol w="762000"/>
                <a:gridCol w="1454467"/>
              </a:tblGrid>
              <a:tr h="396459"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25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1A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静态参数</a:t>
                      </a:r>
                      <a:endParaRPr lang="zh-CN" alt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663" marB="456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=   0.212</a:t>
                      </a:r>
                      <a:endParaRPr lang="en-US" altLang="zh-CN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663" marB="456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=   4.02</a:t>
                      </a:r>
                      <a:endParaRPr lang="en-US" altLang="zh-CN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663" marB="456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=   84</a:t>
                      </a:r>
                      <a:endParaRPr lang="en-US" altLang="zh-CN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663" marB="456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406322"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25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1B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静态参数</a:t>
                      </a:r>
                      <a:endParaRPr lang="zh-CN" alt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663" marB="456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=   1.59</a:t>
                      </a:r>
                      <a:endParaRPr lang="en-US" altLang="zh-CN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663" marB="456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=   44.6</a:t>
                      </a:r>
                      <a:endParaRPr lang="en-US" altLang="zh-CN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663" marB="456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30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=   22.1</a:t>
                      </a:r>
                      <a:endParaRPr lang="en-US" altLang="zh-CN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663" marB="456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514091"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altLang="zh-CN" sz="1600" i="0" kern="1200" baseline="-25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600" i="0" kern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静态参数</a:t>
                      </a:r>
                      <a:endParaRPr lang="zh-CN" altLang="en-US" sz="1600" i="0" kern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T="45663" marB="456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U</a:t>
                      </a:r>
                      <a:r>
                        <a:rPr kumimoji="0" lang="en-US" altLang="zh-CN" sz="1600" b="0" i="0" u="none" strike="noStrike" kern="1200" cap="none" spc="0" normalizeH="0" baseline="-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BQ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=   22.1</a:t>
                      </a:r>
                      <a:endParaRPr kumimoji="0" lang="en-US" altLang="zh-CN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T="45663" marB="456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cPr marT="45693" marB="45693"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U</a:t>
                      </a:r>
                      <a:r>
                        <a:rPr kumimoji="0" lang="en-US" altLang="zh-CN" sz="1600" b="0" i="0" u="none" strike="noStrike" kern="1200" cap="none" spc="0" normalizeH="0" baseline="-3000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CQ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=   4.48v</a:t>
                      </a:r>
                      <a:endParaRPr kumimoji="0" lang="en-US" altLang="zh-CN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T="45663" marB="45663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cPr marT="45693" marB="45693" anchor="ctr"/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7102239" y="2853679"/>
            <a:ext cx="201613" cy="20161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8298023" y="2840710"/>
            <a:ext cx="201613" cy="20161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285057" y="2623343"/>
            <a:ext cx="201613" cy="20002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97033" y="2993230"/>
            <a:ext cx="201613" cy="20161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0568420" y="2994818"/>
            <a:ext cx="201613" cy="20002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830233" y="3115468"/>
            <a:ext cx="201613" cy="20161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054763" y="3789000"/>
            <a:ext cx="201612" cy="20161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0781271" y="2621755"/>
            <a:ext cx="201612" cy="20161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advTm="1695">
        <p159:morph option="byObject"/>
      </p:transition>
    </mc:Choice>
    <mc:Fallback>
      <p:transition spd="slow" advTm="1695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56000" y="175260"/>
            <a:ext cx="2639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三、实验内容    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4566" y="769352"/>
            <a:ext cx="8483434" cy="480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、比较器的工程应用二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声音控制照明灯的设计 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6" name="矩形 3078"/>
          <p:cNvSpPr>
            <a:spLocks noChangeArrowheads="1"/>
          </p:cNvSpPr>
          <p:nvPr/>
        </p:nvSpPr>
        <p:spPr bwMode="auto">
          <a:xfrm>
            <a:off x="192646" y="1272472"/>
            <a:ext cx="2649697" cy="4122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190500"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）动态测试：断开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正极与电路的连接，并在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正极对地施加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=1KHz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20mV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rms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的正弦波模拟声音信号，运行仿真后测试电路中各点（</a:t>
            </a:r>
            <a:r>
              <a:rPr lang="zh-CN" alt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绿圈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）的交流电压波形或直流电压值（</a:t>
            </a:r>
            <a:r>
              <a:rPr lang="zh-CN" altLang="en-US" sz="2000" dirty="0">
                <a:solidFill>
                  <a:srgbClr val="00B0F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蓝圈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）并记录。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矩形 3143"/>
          <p:cNvSpPr>
            <a:spLocks noChangeArrowheads="1"/>
          </p:cNvSpPr>
          <p:nvPr/>
        </p:nvSpPr>
        <p:spPr bwMode="auto">
          <a:xfrm>
            <a:off x="3027611" y="4839495"/>
            <a:ext cx="40382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</a:rPr>
              <a:t>表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</a:rPr>
              <a:t>3.2“</a:t>
            </a: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</a:rPr>
              <a:t>声音控制照明灯”动态测试数据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48606" y="5540276"/>
          <a:ext cx="6096000" cy="9747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/>
                <a:gridCol w="1524000"/>
                <a:gridCol w="762000"/>
                <a:gridCol w="762000"/>
                <a:gridCol w="1524000"/>
              </a:tblGrid>
              <a:tr h="406149"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1B</a:t>
                      </a:r>
                      <a:endParaRPr lang="zh-CN" altLang="en-US" sz="3600" dirty="0">
                        <a:latin typeface="Times New Roman" panose="02020603050405020304" pitchFamily="18" charset="0"/>
                      </a:endParaRPr>
                    </a:p>
                  </a:txBody>
                  <a:tcPr marT="45644" marB="45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+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=   </a:t>
                      </a:r>
                      <a:endParaRPr lang="en-US" altLang="zh-CN" sz="3600" dirty="0">
                        <a:latin typeface="Times New Roman" panose="02020603050405020304" pitchFamily="18" charset="0"/>
                      </a:endParaRPr>
                    </a:p>
                  </a:txBody>
                  <a:tcPr marT="45644" marB="45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=   </a:t>
                      </a:r>
                      <a:endParaRPr lang="en-US" altLang="zh-CN" sz="3600" dirty="0">
                        <a:latin typeface="Times New Roman" panose="02020603050405020304" pitchFamily="18" charset="0"/>
                      </a:endParaRPr>
                    </a:p>
                  </a:txBody>
                  <a:tcPr marT="45644" marB="45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O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=   </a:t>
                      </a:r>
                      <a:endParaRPr lang="en-US" altLang="zh-CN" sz="3600" dirty="0">
                        <a:latin typeface="Times New Roman" panose="02020603050405020304" pitchFamily="18" charset="0"/>
                      </a:endParaRPr>
                    </a:p>
                  </a:txBody>
                  <a:tcPr marT="45644" marB="45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8576">
                <a:tc>
                  <a:txBody>
                    <a:bodyPr/>
                    <a:lstStyle/>
                    <a:p>
                      <a:pPr marL="0" lvl="0" indent="0" algn="ctr" defTabSz="914400" rtl="0" eaLnBrk="1" fontAlgn="base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i="0" kern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Q</a:t>
                      </a:r>
                      <a:r>
                        <a:rPr lang="en-US" altLang="zh-CN" sz="1600" i="0" kern="1200" baseline="-250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1</a:t>
                      </a:r>
                      <a:endParaRPr lang="zh-CN" altLang="en-US" sz="1600" i="0" kern="12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T="45644" marB="45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U</a:t>
                      </a:r>
                      <a:r>
                        <a:rPr kumimoji="0" lang="en-US" altLang="zh-CN" sz="16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B</a:t>
                      </a:r>
                      <a:r>
                        <a:rPr kumimoji="0" lang="en-US" altLang="zh-CN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=   </a:t>
                      </a:r>
                      <a:endParaRPr kumimoji="0" lang="en-US" altLang="zh-CN" sz="3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T="45644" marB="45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T="45693" marB="45693" anchor="ctr"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U</a:t>
                      </a:r>
                      <a:r>
                        <a:rPr kumimoji="0" lang="en-US" altLang="zh-CN" sz="16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=</a:t>
                      </a:r>
                      <a:endParaRPr kumimoji="0" lang="en-US" altLang="zh-CN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T="45644" marB="456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 marT="45693" marB="45693" anchor="ctr"/>
                </a:tc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9033" y="1493304"/>
            <a:ext cx="8064000" cy="272075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7102239" y="2853679"/>
            <a:ext cx="201613" cy="20161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298023" y="2840710"/>
            <a:ext cx="201613" cy="20161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742387" y="2623343"/>
            <a:ext cx="201613" cy="2000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897033" y="2993230"/>
            <a:ext cx="201613" cy="20161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568420" y="2994818"/>
            <a:ext cx="201613" cy="20002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830233" y="3115468"/>
            <a:ext cx="201613" cy="20161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054763" y="3789000"/>
            <a:ext cx="201612" cy="20161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781271" y="2621755"/>
            <a:ext cx="201612" cy="20161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56000" y="175260"/>
            <a:ext cx="2639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三、实验内容    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4566" y="769352"/>
            <a:ext cx="8483434" cy="480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、比较器的工程应用二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声音控制照明灯的设计 </a:t>
            </a:r>
            <a:endParaRPr lang="zh-CN" altLang="en-US" sz="28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6" name="矩形 3078"/>
          <p:cNvSpPr>
            <a:spLocks noChangeArrowheads="1"/>
          </p:cNvSpPr>
          <p:nvPr/>
        </p:nvSpPr>
        <p:spPr bwMode="auto">
          <a:xfrm>
            <a:off x="170825" y="1321605"/>
            <a:ext cx="2649697" cy="4492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190500"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）实际测试：撤除正弦信号，将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C2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正极重新接回电路，采用声音作为触发源，运行仿真后测试电路中各点（绿圈）的交流电压波形或直流电压值（蓝圈）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并记录，通过调整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  <a:r>
              <a:rPr lang="en-US" altLang="zh-CN" sz="2000" i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的值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，实现声音触发照明灯点亮，并经过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约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5s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的延时后自行熄灭。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3144000" y="5700375"/>
          <a:ext cx="6096000" cy="579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579438"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25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1B</a:t>
                      </a:r>
                      <a:endParaRPr lang="zh-CN" alt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641" marB="456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600" i="1" baseline="-25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4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=10k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，</a:t>
                      </a:r>
                      <a:r>
                        <a:rPr lang="en-US" altLang="zh-CN" sz="160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600" i="1" baseline="-25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=10uF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</a:endParaRPr>
                    </a:p>
                  </a:txBody>
                  <a:tcPr marT="45641" marB="456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16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1600" baseline="-30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altLang="zh-CN" sz="1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=   </a:t>
                      </a:r>
                      <a:endParaRPr lang="en-US" altLang="zh-CN" sz="3600" dirty="0">
                        <a:latin typeface="Times New Roman" panose="02020603050405020304" pitchFamily="18" charset="0"/>
                      </a:endParaRPr>
                    </a:p>
                  </a:txBody>
                  <a:tcPr marT="45641" marB="456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342900" lvl="0" indent="-3429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2pPr>
                      <a:lvl3pPr marL="1143000" lvl="2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3pPr>
                      <a:lvl4pPr marL="1600200" lvl="3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4pPr>
                      <a:lvl5pPr marL="2057400" lvl="4" indent="-228600" algn="l" rtl="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Tx/>
                        <a:buChar char="•"/>
                        <a:defRPr sz="1800">
                          <a:solidFill>
                            <a:schemeClr val="tx1"/>
                          </a:solidFill>
                          <a:latin typeface="+mn-lt"/>
                          <a:ea typeface="+mn-ea"/>
                        </a:defRPr>
                      </a:lvl5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en-US" altLang="zh-CN" sz="1600" b="0" i="0" u="none" strike="noStrike" kern="1200" cap="none" spc="0" normalizeH="0" baseline="-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=              </a:t>
                      </a:r>
                      <a:r>
                        <a:rPr kumimoji="0" lang="en-US" altLang="zh-CN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kΩ</a:t>
                      </a:r>
                      <a:endParaRPr kumimoji="0" lang="en-US" altLang="zh-CN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T="45641" marB="4564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矩形 3143"/>
          <p:cNvSpPr>
            <a:spLocks noChangeArrowheads="1"/>
          </p:cNvSpPr>
          <p:nvPr/>
        </p:nvSpPr>
        <p:spPr bwMode="auto">
          <a:xfrm>
            <a:off x="4071132" y="5116056"/>
            <a:ext cx="45005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</a:rPr>
              <a:t>表</a:t>
            </a:r>
            <a:r>
              <a:rPr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</a:rPr>
              <a:t>3.3“</a:t>
            </a:r>
            <a:r>
              <a:rPr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</a:rPr>
              <a:t>声音控制照明灯”声音触发实测数据</a:t>
            </a:r>
            <a:endParaRPr lang="zh-CN" altLang="en-US" sz="1800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9033" y="1493304"/>
            <a:ext cx="8064000" cy="272075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7102239" y="2853679"/>
            <a:ext cx="201613" cy="201613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298023" y="2840710"/>
            <a:ext cx="201613" cy="20161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742387" y="2623343"/>
            <a:ext cx="201613" cy="20002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897033" y="2993230"/>
            <a:ext cx="201613" cy="20161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568420" y="2994818"/>
            <a:ext cx="201613" cy="20002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30233" y="3115468"/>
            <a:ext cx="201613" cy="20161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054763" y="3789000"/>
            <a:ext cx="201612" cy="20161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0781271" y="2621755"/>
            <a:ext cx="201612" cy="201613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96119" y="189000"/>
            <a:ext cx="240322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四、思考题    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96000" y="2400300"/>
            <a:ext cx="10962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除修改</a:t>
            </a:r>
            <a:r>
              <a:rPr lang="en-US" altLang="zh-CN" i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R</a:t>
            </a:r>
            <a:r>
              <a:rPr lang="en-US" altLang="zh-CN" i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外，还可以采用哪些方式改变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的延迟时间；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动态测试中，运放的输出波形为何出现了明显失真？该失真可以如何消除？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如果要改为有声音时灯熄灭，没有声音时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LED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发光，电路该如何修改？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9484" y="189000"/>
            <a:ext cx="265649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五、预习要求   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62000" y="1905000"/>
            <a:ext cx="11094000" cy="3108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>
              <a:lnSpc>
                <a:spcPct val="125000"/>
              </a:lnSpc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预习单门限比较器工作原理。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55600" indent="-355600">
              <a:lnSpc>
                <a:spcPct val="125000"/>
              </a:lnSpc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预习使用示波器测量信号波形和电压传输特性的方法。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55600" indent="-355600">
              <a:lnSpc>
                <a:spcPct val="125000"/>
              </a:lnSpc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3 .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搜索并了解声音控制灯电路的设计方案。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marL="355600" indent="-355600">
              <a:lnSpc>
                <a:spcPct val="125000"/>
              </a:lnSpc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 . LM393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电压比较器输出级是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OC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结构，使用中有什么注意事项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</a:rPr>
              <a:t>？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idx="1"/>
          </p:nvPr>
        </p:nvSpPr>
        <p:spPr>
          <a:xfrm>
            <a:off x="2208213" y="1773238"/>
            <a:ext cx="8001000" cy="3527425"/>
          </a:xfrm>
        </p:spPr>
        <p:txBody>
          <a:bodyPr rtlCol="0">
            <a:normAutofit fontScale="400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sz="6000" b="1" dirty="0">
              <a:solidFill>
                <a:schemeClr val="folHlink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8000" b="1" dirty="0"/>
              <a:t>1</a:t>
            </a:r>
            <a:r>
              <a:rPr lang="zh-CN" altLang="en-US" sz="8000" b="1" dirty="0"/>
              <a:t>、实验平台：</a:t>
            </a:r>
            <a:r>
              <a:rPr lang="en-US" altLang="zh-CN" sz="8000" b="1" dirty="0"/>
              <a:t>Multisim 10</a:t>
            </a:r>
            <a:r>
              <a:rPr lang="zh-CN" altLang="en-US" sz="8000" b="1" dirty="0"/>
              <a:t>或以上版本</a:t>
            </a:r>
            <a:endParaRPr lang="zh-CN" altLang="en-US" sz="80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sz="80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8000" b="1" dirty="0"/>
              <a:t>2</a:t>
            </a:r>
            <a:r>
              <a:rPr lang="zh-CN" altLang="en-US" sz="8000" b="1" dirty="0"/>
              <a:t>、软件功能与特色简介</a:t>
            </a:r>
            <a:endParaRPr lang="en-US" altLang="zh-CN" sz="80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sz="80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8000" b="1" dirty="0"/>
              <a:t>3</a:t>
            </a:r>
            <a:r>
              <a:rPr lang="zh-CN" altLang="en-US" sz="8000" b="1" dirty="0"/>
              <a:t>、软件基本操作与演示</a:t>
            </a:r>
            <a:endParaRPr lang="en-US" altLang="zh-CN" sz="8000" b="1" dirty="0"/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sz="7000" b="1" dirty="0">
              <a:solidFill>
                <a:schemeClr val="folHlink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b="1" dirty="0">
              <a:solidFill>
                <a:schemeClr val="folHlink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b="1" dirty="0">
              <a:solidFill>
                <a:schemeClr val="folHlink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b="1" dirty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 txBox="1">
            <a:spLocks noChangeArrowheads="1"/>
          </p:cNvSpPr>
          <p:nvPr/>
        </p:nvSpPr>
        <p:spPr bwMode="auto">
          <a:xfrm>
            <a:off x="2855913" y="333375"/>
            <a:ext cx="69119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28194" y="189000"/>
            <a:ext cx="655619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五、实验报告与实验总结   </a:t>
            </a:r>
            <a:endParaRPr lang="zh-CN" altLang="en-US" sz="2800" dirty="0">
              <a:solidFill>
                <a:srgbClr val="0070C0"/>
              </a:solidFill>
              <a:latin typeface="思源黑体 Bold" panose="020B0800000000000000" charset="-122"/>
              <a:ea typeface="思源黑体 Bold" panose="020B0800000000000000" charset="-122"/>
              <a:sym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36000" y="1413000"/>
            <a:ext cx="7344000" cy="3600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1</a:t>
            </a:r>
            <a:r>
              <a:rPr lang="zh-CN" altLang="en-US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．方案设计，并说明方案选取依据；</a:t>
            </a:r>
            <a:endParaRPr lang="zh-CN" altLang="en-US" sz="2400" noProof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．设计总体电路；</a:t>
            </a:r>
            <a:endParaRPr lang="zh-CN" altLang="en-US" sz="2400" noProof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3</a:t>
            </a:r>
            <a:r>
              <a:rPr lang="zh-CN" altLang="en-US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．单元电路设计与分析；</a:t>
            </a:r>
            <a:endParaRPr lang="zh-CN" altLang="en-US" sz="2400" noProof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．实验数据分析与结论； </a:t>
            </a:r>
            <a:endParaRPr lang="zh-CN" altLang="en-US" sz="2400" noProof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5</a:t>
            </a:r>
            <a:r>
              <a:rPr lang="zh-CN" altLang="en-US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．收获和体会；</a:t>
            </a:r>
            <a:endParaRPr lang="zh-CN" altLang="en-US" sz="2400" noProof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20000"/>
              </a:lnSpc>
              <a:buFontTx/>
              <a:buNone/>
              <a:defRPr/>
            </a:pPr>
            <a:r>
              <a:rPr lang="en-US" altLang="zh-CN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6</a:t>
            </a:r>
            <a:r>
              <a:rPr lang="zh-CN" altLang="en-US" sz="2400" noProof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．参考文献。</a:t>
            </a:r>
            <a:endParaRPr lang="zh-CN" altLang="en-US" sz="2400" noProof="1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496000" y="228600"/>
            <a:ext cx="7772400" cy="586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dirty="0">
                <a:solidFill>
                  <a:srgbClr val="0033CC"/>
                </a:solidFill>
              </a:rPr>
              <a:t>          </a:t>
            </a:r>
            <a:endParaRPr lang="en-US" altLang="zh-CN" dirty="0">
              <a:solidFill>
                <a:srgbClr val="0033CC"/>
              </a:solidFill>
            </a:endParaRPr>
          </a:p>
          <a:p>
            <a:pPr>
              <a:buFontTx/>
              <a:buNone/>
            </a:pPr>
            <a:r>
              <a:rPr lang="zh-CN" altLang="en-US" dirty="0">
                <a:solidFill>
                  <a:srgbClr val="0033CC"/>
                </a:solidFill>
              </a:rPr>
              <a:t>         </a:t>
            </a:r>
            <a:r>
              <a:rPr lang="zh-CN" altLang="en-US" dirty="0">
                <a:solidFill>
                  <a:srgbClr val="FF3300"/>
                </a:solidFill>
              </a:rPr>
              <a:t>附：</a:t>
            </a:r>
            <a:r>
              <a:rPr lang="en-US" altLang="zh-CN" dirty="0">
                <a:solidFill>
                  <a:srgbClr val="FF3300"/>
                </a:solidFill>
              </a:rPr>
              <a:t>LM393</a:t>
            </a:r>
            <a:r>
              <a:rPr lang="zh-CN" altLang="en-US" dirty="0">
                <a:solidFill>
                  <a:srgbClr val="FF3300"/>
                </a:solidFill>
              </a:rPr>
              <a:t>电压比较器参考资料</a:t>
            </a:r>
            <a:endParaRPr lang="zh-CN" altLang="en-US" dirty="0">
              <a:solidFill>
                <a:srgbClr val="FF3300"/>
              </a:solidFill>
            </a:endParaRPr>
          </a:p>
          <a:p>
            <a:endParaRPr lang="en-US" altLang="zh-CN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05200"/>
            <a:ext cx="32766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614600" y="1812925"/>
            <a:ext cx="8153400" cy="1339850"/>
          </a:xfrm>
          <a:prstGeom prst="rect">
            <a:avLst/>
          </a:prstGeom>
          <a:noFill/>
          <a:ln w="28575">
            <a:solidFill>
              <a:srgbClr val="0099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      LM393 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内部包括两个独立精密电压比较器。可以单电源操作： （电源范围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2V 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至 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36V 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），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LM393 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系列可直接与 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TTL 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及 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CMOS 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逻辑电路接口。单电源时输入比较电压范围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0v&lt;Vin&lt; Vcc-1.5v ,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输出端采用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OC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结构，详细资料参照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LM393.PDF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华文仿宋" panose="02010600040101010101" pitchFamily="2" charset="-122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ea typeface="华文仿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b="1" dirty="0">
                <a:solidFill>
                  <a:srgbClr val="FF0000"/>
                </a:solidFill>
              </a:rPr>
              <a:t> 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r>
              <a:rPr lang="en-US" altLang="zh-CN" sz="3600" b="1" dirty="0">
                <a:solidFill>
                  <a:srgbClr val="FF0000"/>
                </a:solidFill>
              </a:rPr>
              <a:t>-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元件放置与连接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1629000"/>
            <a:ext cx="8886816" cy="473616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1297442" y="2116694"/>
            <a:ext cx="4283968" cy="216024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10067676" y="2224706"/>
            <a:ext cx="245856" cy="3096344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2629082" y="2332718"/>
            <a:ext cx="6372200" cy="2880320"/>
          </a:xfrm>
          <a:prstGeom prst="ellipse">
            <a:avLst/>
          </a:prstGeom>
          <a:noFill/>
          <a:ln w="19050" cap="flat" cmpd="sng" algn="ctr">
            <a:solidFill>
              <a:srgbClr val="FF33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28466" y="1078848"/>
            <a:ext cx="1001016" cy="40011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00B050"/>
                </a:solidFill>
              </a:rPr>
              <a:t>元器件</a:t>
            </a:r>
            <a:endParaRPr lang="zh-CN" altLang="en-US" sz="2000">
              <a:solidFill>
                <a:srgbClr val="00B05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 bwMode="auto">
          <a:xfrm flipH="1">
            <a:off x="4724410" y="1472906"/>
            <a:ext cx="504056" cy="6518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triangle"/>
          </a:ln>
        </p:spPr>
      </p:cxnSp>
      <p:sp>
        <p:nvSpPr>
          <p:cNvPr id="11" name="文本框 10"/>
          <p:cNvSpPr txBox="1"/>
          <p:nvPr/>
        </p:nvSpPr>
        <p:spPr>
          <a:xfrm>
            <a:off x="6589522" y="1064727"/>
            <a:ext cx="1001016" cy="40011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绘图区</a:t>
            </a:r>
            <a:endParaRPr lang="zh-CN" altLang="en-US" sz="200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 flipH="1">
            <a:off x="6041762" y="1489647"/>
            <a:ext cx="547760" cy="15631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3300"/>
            </a:solidFill>
            <a:prstDash val="solid"/>
            <a:miter lim="800000"/>
            <a:headEnd type="none" w="med" len="med"/>
            <a:tailEnd type="triangle"/>
          </a:ln>
        </p:spPr>
      </p:cxnSp>
      <p:sp>
        <p:nvSpPr>
          <p:cNvPr id="13" name="文本框 12"/>
          <p:cNvSpPr txBox="1"/>
          <p:nvPr/>
        </p:nvSpPr>
        <p:spPr>
          <a:xfrm>
            <a:off x="8101690" y="1072796"/>
            <a:ext cx="1200912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/>
              <a:t>仪器仪表</a:t>
            </a:r>
            <a:endParaRPr lang="zh-CN" altLang="en-US" sz="2000"/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9302602" y="1489647"/>
            <a:ext cx="765074" cy="13471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</p:spPr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b="1" dirty="0">
                <a:solidFill>
                  <a:srgbClr val="FF0000"/>
                </a:solidFill>
              </a:rPr>
              <a:t> 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r>
              <a:rPr lang="en-US" altLang="zh-CN" sz="3600" b="1" dirty="0">
                <a:solidFill>
                  <a:srgbClr val="FF0000"/>
                </a:solidFill>
              </a:rPr>
              <a:t>-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元件放置与连接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000000" y="1701000"/>
          <a:ext cx="5887640" cy="62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位图图像" r:id="rId1" imgW="3810000" imgH="447675" progId="Paint.Picture">
                  <p:embed/>
                </p:oleObj>
              </mc:Choice>
              <mc:Fallback>
                <p:oleObj name="位图图像" r:id="rId1" imgW="3810000" imgH="447675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000" y="1701000"/>
                        <a:ext cx="5887640" cy="6274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Line 4"/>
          <p:cNvSpPr>
            <a:spLocks noChangeShapeType="1"/>
          </p:cNvSpPr>
          <p:nvPr/>
        </p:nvSpPr>
        <p:spPr bwMode="auto">
          <a:xfrm flipV="1">
            <a:off x="3270271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 flipV="1">
            <a:off x="3594121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V="1">
            <a:off x="3919162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V="1">
            <a:off x="4243012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V="1">
            <a:off x="4512093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 flipV="1">
            <a:off x="4837133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19" name="Line 10"/>
          <p:cNvSpPr>
            <a:spLocks noChangeShapeType="1"/>
          </p:cNvSpPr>
          <p:nvPr/>
        </p:nvSpPr>
        <p:spPr bwMode="auto">
          <a:xfrm flipV="1">
            <a:off x="5160983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 flipV="1">
            <a:off x="5484833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 flipV="1">
            <a:off x="5808683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 flipV="1">
            <a:off x="6132533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 flipV="1">
            <a:off x="7591049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24" name="Line 15"/>
          <p:cNvSpPr>
            <a:spLocks noChangeShapeType="1"/>
          </p:cNvSpPr>
          <p:nvPr/>
        </p:nvSpPr>
        <p:spPr bwMode="auto">
          <a:xfrm flipV="1">
            <a:off x="7158852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 flipV="1">
            <a:off x="6835002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 flipV="1">
            <a:off x="6511152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 flipV="1">
            <a:off x="8293518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28" name="Line 19"/>
          <p:cNvSpPr>
            <a:spLocks noChangeShapeType="1"/>
          </p:cNvSpPr>
          <p:nvPr/>
        </p:nvSpPr>
        <p:spPr bwMode="auto">
          <a:xfrm flipV="1">
            <a:off x="7914899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29" name="Text Box 20"/>
          <p:cNvSpPr txBox="1">
            <a:spLocks noChangeArrowheads="1"/>
          </p:cNvSpPr>
          <p:nvPr/>
        </p:nvSpPr>
        <p:spPr bwMode="auto">
          <a:xfrm>
            <a:off x="3010061" y="2834974"/>
            <a:ext cx="507831" cy="118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FF0000"/>
                </a:solidFill>
                <a:latin typeface="Arial" panose="020B0604020202020204" pitchFamily="34" charset="0"/>
                <a:hlinkClick r:id="rId3" action="ppaction://hlinksldjump"/>
              </a:rPr>
              <a:t>电源按钮</a:t>
            </a:r>
            <a:endParaRPr lang="zh-CN" altLang="en-US" sz="21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3680413" y="2834975"/>
            <a:ext cx="507831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  <a:hlinkClick r:id="" action="ppaction://noaction"/>
              </a:rPr>
              <a:t>二极管按钮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3356563" y="2834976"/>
            <a:ext cx="507831" cy="2106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FF0000"/>
                </a:solidFill>
                <a:latin typeface="Arial" panose="020B0604020202020204" pitchFamily="34" charset="0"/>
                <a:hlinkClick r:id="" action="ppaction://noaction"/>
              </a:rPr>
              <a:t>基本元件按钮</a:t>
            </a:r>
            <a:endParaRPr lang="zh-CN" altLang="en-US" sz="21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4005453" y="2834976"/>
            <a:ext cx="507831" cy="203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FF0000"/>
                </a:solidFill>
                <a:latin typeface="Arial" panose="020B0604020202020204" pitchFamily="34" charset="0"/>
                <a:hlinkClick r:id="" action="ppaction://noaction"/>
              </a:rPr>
              <a:t>晶体管按钮</a:t>
            </a:r>
            <a:endParaRPr lang="zh-CN" altLang="en-US" sz="21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4274534" y="2834976"/>
            <a:ext cx="507831" cy="221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FF0000"/>
                </a:solidFill>
                <a:latin typeface="Arial" panose="020B0604020202020204" pitchFamily="34" charset="0"/>
                <a:hlinkClick r:id="" action="ppaction://noaction"/>
              </a:rPr>
              <a:t>模拟元件按钮</a:t>
            </a:r>
            <a:endParaRPr lang="zh-CN" altLang="en-US" sz="21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 Box 25"/>
          <p:cNvSpPr txBox="1">
            <a:spLocks noChangeArrowheads="1"/>
          </p:cNvSpPr>
          <p:nvPr/>
        </p:nvSpPr>
        <p:spPr bwMode="auto">
          <a:xfrm>
            <a:off x="5247275" y="2834975"/>
            <a:ext cx="507831" cy="261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其他数字元器件按钮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35" name="Text Box 26"/>
          <p:cNvSpPr txBox="1">
            <a:spLocks noChangeArrowheads="1"/>
          </p:cNvSpPr>
          <p:nvPr/>
        </p:nvSpPr>
        <p:spPr bwMode="auto">
          <a:xfrm>
            <a:off x="5571125" y="2834974"/>
            <a:ext cx="507831" cy="261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模数混合元器件按钮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36" name="Text Box 27"/>
          <p:cNvSpPr txBox="1">
            <a:spLocks noChangeArrowheads="1"/>
          </p:cNvSpPr>
          <p:nvPr/>
        </p:nvSpPr>
        <p:spPr bwMode="auto">
          <a:xfrm>
            <a:off x="6273594" y="2834975"/>
            <a:ext cx="507831" cy="239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杂项库元器件按钮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37" name="Text Box 28"/>
          <p:cNvSpPr txBox="1">
            <a:spLocks noChangeArrowheads="1"/>
          </p:cNvSpPr>
          <p:nvPr/>
        </p:nvSpPr>
        <p:spPr bwMode="auto">
          <a:xfrm>
            <a:off x="5894975" y="2834975"/>
            <a:ext cx="507831" cy="232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指示器件按钮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6921294" y="2834975"/>
            <a:ext cx="507831" cy="239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电机元器件按钮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39" name="Text Box 30"/>
          <p:cNvSpPr txBox="1">
            <a:spLocks noChangeArrowheads="1"/>
          </p:cNvSpPr>
          <p:nvPr/>
        </p:nvSpPr>
        <p:spPr bwMode="auto">
          <a:xfrm>
            <a:off x="6597444" y="2834975"/>
            <a:ext cx="507831" cy="232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射频元器件按钮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 Box 31"/>
          <p:cNvSpPr txBox="1">
            <a:spLocks noChangeArrowheads="1"/>
          </p:cNvSpPr>
          <p:nvPr/>
        </p:nvSpPr>
        <p:spPr bwMode="auto">
          <a:xfrm>
            <a:off x="7353490" y="2834975"/>
            <a:ext cx="507831" cy="253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设置元器件按钮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41" name="Text Box 32"/>
          <p:cNvSpPr txBox="1">
            <a:spLocks noChangeArrowheads="1"/>
          </p:cNvSpPr>
          <p:nvPr/>
        </p:nvSpPr>
        <p:spPr bwMode="auto">
          <a:xfrm>
            <a:off x="7677340" y="2834975"/>
            <a:ext cx="507831" cy="232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放置总线按钮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 Box 33"/>
          <p:cNvSpPr txBox="1">
            <a:spLocks noChangeArrowheads="1"/>
          </p:cNvSpPr>
          <p:nvPr/>
        </p:nvSpPr>
        <p:spPr bwMode="auto">
          <a:xfrm>
            <a:off x="8055959" y="2834975"/>
            <a:ext cx="507831" cy="232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教育资源按钮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 flipV="1">
            <a:off x="8670946" y="2468953"/>
            <a:ext cx="0" cy="323850"/>
          </a:xfrm>
          <a:prstGeom prst="line">
            <a:avLst/>
          </a:prstGeom>
          <a:noFill/>
          <a:ln w="9525">
            <a:solidFill>
              <a:srgbClr val="00B05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100"/>
          </a:p>
        </p:txBody>
      </p:sp>
      <p:sp>
        <p:nvSpPr>
          <p:cNvPr id="44" name="Text Box 35"/>
          <p:cNvSpPr txBox="1">
            <a:spLocks noChangeArrowheads="1"/>
          </p:cNvSpPr>
          <p:nvPr/>
        </p:nvSpPr>
        <p:spPr bwMode="auto">
          <a:xfrm>
            <a:off x="8379809" y="2834975"/>
            <a:ext cx="507831" cy="167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网站按钮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 Box 36"/>
          <p:cNvSpPr txBox="1">
            <a:spLocks noChangeArrowheads="1"/>
          </p:cNvSpPr>
          <p:nvPr/>
        </p:nvSpPr>
        <p:spPr bwMode="auto">
          <a:xfrm>
            <a:off x="4599575" y="2834976"/>
            <a:ext cx="507831" cy="283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元器件按钮（</a:t>
            </a:r>
            <a:r>
              <a:rPr lang="en-US" altLang="zh-CN" sz="2100">
                <a:solidFill>
                  <a:srgbClr val="00B050"/>
                </a:solidFill>
                <a:latin typeface="Arial" panose="020B0604020202020204" pitchFamily="34" charset="0"/>
              </a:rPr>
              <a:t>74</a:t>
            </a: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系列）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 Box 37"/>
          <p:cNvSpPr txBox="1">
            <a:spLocks noChangeArrowheads="1"/>
          </p:cNvSpPr>
          <p:nvPr/>
        </p:nvSpPr>
        <p:spPr bwMode="auto">
          <a:xfrm>
            <a:off x="4923425" y="2834974"/>
            <a:ext cx="507831" cy="304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元器件按钮（</a:t>
            </a:r>
            <a:r>
              <a:rPr lang="en-US" altLang="zh-CN" sz="2100">
                <a:solidFill>
                  <a:srgbClr val="00B050"/>
                </a:solidFill>
                <a:latin typeface="Arial" panose="020B0604020202020204" pitchFamily="34" charset="0"/>
              </a:rPr>
              <a:t>COMS</a:t>
            </a:r>
            <a:r>
              <a:rPr lang="zh-CN" altLang="en-US" sz="2100">
                <a:solidFill>
                  <a:srgbClr val="00B050"/>
                </a:solidFill>
                <a:latin typeface="Arial" panose="020B0604020202020204" pitchFamily="34" charset="0"/>
              </a:rPr>
              <a:t>系列）</a:t>
            </a:r>
            <a:endParaRPr lang="zh-CN" altLang="en-US" sz="210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b="1" dirty="0">
                <a:solidFill>
                  <a:srgbClr val="FF0000"/>
                </a:solidFill>
              </a:rPr>
              <a:t> 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r>
              <a:rPr lang="en-US" altLang="zh-CN" sz="3600" b="1" dirty="0">
                <a:solidFill>
                  <a:srgbClr val="FF0000"/>
                </a:solidFill>
              </a:rPr>
              <a:t>-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元件放置与连接</a:t>
            </a:r>
            <a:r>
              <a:rPr lang="en-US" altLang="zh-CN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A 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电源</a:t>
            </a:r>
            <a:r>
              <a:rPr lang="en-US" altLang="zh-CN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/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信号源库</a:t>
            </a:r>
            <a:endParaRPr lang="zh-CN" altLang="en-US" sz="3200" b="1" kern="0" dirty="0">
              <a:solidFill>
                <a:srgbClr val="0033CC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20000" y="1629000"/>
            <a:ext cx="34560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indent="457200" eaLnBrk="1" hangingPunct="1"/>
            <a:r>
              <a:rPr lang="zh-CN" altLang="en-US" sz="2800" dirty="0"/>
              <a:t>电源</a:t>
            </a:r>
            <a:r>
              <a:rPr lang="en-US" altLang="zh-CN" sz="2800" dirty="0"/>
              <a:t>/</a:t>
            </a:r>
            <a:r>
              <a:rPr lang="zh-CN" altLang="en-US" sz="2800" dirty="0"/>
              <a:t>信号源库包含有接地端、直流电压源（电池）、正弦交流电压源、方波（时钟）电压源、压控方波电压源等多种电源与信号源。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50" y="1773000"/>
            <a:ext cx="6496050" cy="50768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1585912" y="279400"/>
            <a:ext cx="9622087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b="1" dirty="0">
                <a:solidFill>
                  <a:srgbClr val="FF0000"/>
                </a:solidFill>
              </a:rPr>
              <a:t> 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r>
              <a:rPr lang="en-US" altLang="zh-CN" sz="3600" b="1" dirty="0">
                <a:solidFill>
                  <a:srgbClr val="FF0000"/>
                </a:solidFill>
              </a:rPr>
              <a:t>-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元件放置与连接</a:t>
            </a:r>
            <a:endParaRPr lang="en-US" altLang="zh-CN" sz="3200" dirty="0"/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24000" y="1756005"/>
            <a:ext cx="2376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基本器件库包含有电阻、电容等多种元件。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50" y="1629000"/>
            <a:ext cx="6496050" cy="5076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16000" y="907490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/>
              <a:t> </a:t>
            </a:r>
            <a:r>
              <a:rPr lang="zh-CN" altLang="en-US" sz="2800" dirty="0"/>
              <a:t>基本器件库</a:t>
            </a:r>
            <a:endParaRPr lang="en-US" altLang="zh-CN" sz="2800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1585912" y="279400"/>
            <a:ext cx="9622087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b="1" dirty="0">
                <a:solidFill>
                  <a:srgbClr val="FF0000"/>
                </a:solidFill>
              </a:rPr>
              <a:t> 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r>
              <a:rPr lang="en-US" altLang="zh-CN" sz="3600" b="1" dirty="0">
                <a:solidFill>
                  <a:srgbClr val="FF0000"/>
                </a:solidFill>
              </a:rPr>
              <a:t>-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元件放置与连接</a:t>
            </a:r>
            <a:endParaRPr lang="en-US" altLang="zh-CN" sz="3200" dirty="0"/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61987" y="1845000"/>
            <a:ext cx="298601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基本器件库包含单刀双掷。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50" y="1592175"/>
            <a:ext cx="6496050" cy="5076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11146" y="10665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dirty="0"/>
              <a:t> </a:t>
            </a:r>
            <a:r>
              <a:rPr lang="zh-CN" altLang="en-US" sz="2800" dirty="0"/>
              <a:t>基本器件库</a:t>
            </a:r>
            <a:endParaRPr lang="en-US" altLang="zh-CN" sz="2800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"/>
          <p:cNvSpPr txBox="1">
            <a:spLocks noChangeArrowheads="1"/>
          </p:cNvSpPr>
          <p:nvPr/>
        </p:nvSpPr>
        <p:spPr bwMode="auto">
          <a:xfrm>
            <a:off x="1585912" y="279400"/>
            <a:ext cx="9622087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rgbClr val="FF0000"/>
                </a:solidFill>
              </a:rPr>
              <a:t>第一部分：</a:t>
            </a:r>
            <a:r>
              <a:rPr lang="en-US" altLang="zh-CN" sz="3600" b="1" dirty="0">
                <a:solidFill>
                  <a:srgbClr val="FF0000"/>
                </a:solidFill>
              </a:rPr>
              <a:t> Multisim</a:t>
            </a:r>
            <a:r>
              <a:rPr lang="zh-CN" altLang="en-US" sz="3600" b="1" dirty="0">
                <a:solidFill>
                  <a:srgbClr val="FF0000"/>
                </a:solidFill>
              </a:rPr>
              <a:t>的使用</a:t>
            </a:r>
            <a:r>
              <a:rPr lang="en-US" altLang="zh-CN" sz="3600" b="1" dirty="0">
                <a:solidFill>
                  <a:srgbClr val="FF0000"/>
                </a:solidFill>
              </a:rPr>
              <a:t>-</a:t>
            </a:r>
            <a:r>
              <a:rPr lang="zh-CN" altLang="en-US" sz="3200" b="1" kern="0" dirty="0">
                <a:solidFill>
                  <a:srgbClr val="0033CC"/>
                </a:solidFill>
                <a:latin typeface="Arial" panose="020B0604020202020204"/>
                <a:ea typeface="宋体" panose="02010600030101010101" pitchFamily="2" charset="-122"/>
              </a:rPr>
              <a:t>元件放置与连接</a:t>
            </a:r>
            <a:endParaRPr lang="zh-CN" altLang="en-US" sz="3200" b="1" kern="0" dirty="0">
              <a:solidFill>
                <a:srgbClr val="0033CC"/>
              </a:solidFill>
              <a:latin typeface="Arial" panose="020B0604020202020204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552000" y="1592175"/>
            <a:ext cx="28540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/>
              <a:t>二极管库包含有二极管、可控硅等多种器件。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950" y="1592175"/>
            <a:ext cx="6496050" cy="5076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74598" y="93060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800" dirty="0"/>
              <a:t> </a:t>
            </a:r>
            <a:r>
              <a:rPr lang="zh-CN" altLang="en-US" sz="2800" dirty="0"/>
              <a:t>二极管库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TABLE_BEAUTIFY" val="smartTable{94387be8-0522-4f5c-a5f9-9d85de853501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.xml><?xml version="1.0" encoding="utf-8"?>
<p:tagLst xmlns:p="http://schemas.openxmlformats.org/presentationml/2006/main">
  <p:tag name="COMMONDATA" val="eyJoZGlkIjoiZjBkYjcxNjc2ZDNlZmM0YzllMzM1NzQ2NjgxZWJhNGY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3722</Words>
  <Application>WPS 演示</Application>
  <PresentationFormat>宽屏</PresentationFormat>
  <Paragraphs>348</Paragraphs>
  <Slides>31</Slides>
  <Notes>8</Notes>
  <HiddenSlides>0</HiddenSlides>
  <MMClips>2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31</vt:i4>
      </vt:variant>
    </vt:vector>
  </HeadingPairs>
  <TitlesOfParts>
    <vt:vector size="57" baseType="lpstr">
      <vt:lpstr>Arial</vt:lpstr>
      <vt:lpstr>宋体</vt:lpstr>
      <vt:lpstr>Wingdings</vt:lpstr>
      <vt:lpstr>Times New Roman</vt:lpstr>
      <vt:lpstr>楷体_GB2312</vt:lpstr>
      <vt:lpstr>新宋体</vt:lpstr>
      <vt:lpstr>Calibri</vt:lpstr>
      <vt:lpstr>微软雅黑</vt:lpstr>
      <vt:lpstr>Arial</vt:lpstr>
      <vt:lpstr>Verdana</vt:lpstr>
      <vt:lpstr>Arial Unicode MS</vt:lpstr>
      <vt:lpstr>等线 Light</vt:lpstr>
      <vt:lpstr>Calibri Light</vt:lpstr>
      <vt:lpstr>等线</vt:lpstr>
      <vt:lpstr>楷体</vt:lpstr>
      <vt:lpstr>思源黑体 Bold</vt:lpstr>
      <vt:lpstr>黑体</vt:lpstr>
      <vt:lpstr>华文仿宋</vt:lpstr>
      <vt:lpstr>思源宋体 Heavy</vt:lpstr>
      <vt:lpstr>华文新魏</vt:lpstr>
      <vt:lpstr>Office 主题​​</vt:lpstr>
      <vt:lpstr>1_Office 主题​​</vt:lpstr>
      <vt:lpstr>2_Office 主题​​</vt:lpstr>
      <vt:lpstr>Paint.Picture</vt:lpstr>
      <vt:lpstr>Visio.Drawing.11</vt:lpstr>
      <vt:lpstr>Visio.Drawing.11</vt:lpstr>
      <vt:lpstr>电子技术基础 实验四</vt:lpstr>
      <vt:lpstr> 实验目的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第二部分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幻星辰</cp:lastModifiedBy>
  <cp:revision>438</cp:revision>
  <dcterms:created xsi:type="dcterms:W3CDTF">2019-06-19T02:08:00Z</dcterms:created>
  <dcterms:modified xsi:type="dcterms:W3CDTF">2023-10-30T07:47:34Z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2052-11.8.2.12014</vt:lpwstr>
  </property>
  <property fmtid="{D5CDD505-2E9C-101B-9397-08002B2CF9AE}" pid="3" name="ICV">
    <vt:lpwstr>D44BBF605EAA42FAA16697417C70668C</vt:lpwstr>
  </property>
</Properties>
</file>